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495" r:id="rId3"/>
    <p:sldId id="536" r:id="rId4"/>
    <p:sldId id="588" r:id="rId5"/>
    <p:sldId id="589" r:id="rId6"/>
    <p:sldId id="624" r:id="rId7"/>
    <p:sldId id="590" r:id="rId8"/>
    <p:sldId id="591" r:id="rId9"/>
    <p:sldId id="610" r:id="rId10"/>
    <p:sldId id="615" r:id="rId11"/>
    <p:sldId id="611" r:id="rId12"/>
    <p:sldId id="612" r:id="rId13"/>
    <p:sldId id="613" r:id="rId14"/>
    <p:sldId id="592" r:id="rId15"/>
    <p:sldId id="593" r:id="rId16"/>
    <p:sldId id="598" r:id="rId17"/>
    <p:sldId id="599" r:id="rId18"/>
    <p:sldId id="575" r:id="rId19"/>
    <p:sldId id="583" r:id="rId20"/>
    <p:sldId id="584" r:id="rId21"/>
    <p:sldId id="585" r:id="rId22"/>
    <p:sldId id="582" r:id="rId23"/>
    <p:sldId id="616" r:id="rId24"/>
    <p:sldId id="623" r:id="rId25"/>
    <p:sldId id="617" r:id="rId26"/>
    <p:sldId id="618" r:id="rId27"/>
    <p:sldId id="619" r:id="rId28"/>
    <p:sldId id="620" r:id="rId29"/>
    <p:sldId id="621" r:id="rId30"/>
    <p:sldId id="622" r:id="rId31"/>
    <p:sldId id="577" r:id="rId32"/>
    <p:sldId id="578" r:id="rId33"/>
    <p:sldId id="625" r:id="rId34"/>
    <p:sldId id="626" r:id="rId35"/>
    <p:sldId id="627" r:id="rId36"/>
    <p:sldId id="579" r:id="rId37"/>
    <p:sldId id="580" r:id="rId38"/>
    <p:sldId id="573" r:id="rId39"/>
    <p:sldId id="567" r:id="rId40"/>
    <p:sldId id="516" r:id="rId41"/>
    <p:sldId id="569" r:id="rId42"/>
    <p:sldId id="570" r:id="rId43"/>
    <p:sldId id="571" r:id="rId44"/>
    <p:sldId id="581" r:id="rId45"/>
    <p:sldId id="535" r:id="rId46"/>
    <p:sldId id="375" r:id="rId4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71" autoAdjust="0"/>
  </p:normalViewPr>
  <p:slideViewPr>
    <p:cSldViewPr>
      <p:cViewPr varScale="1">
        <p:scale>
          <a:sx n="72" d="100"/>
          <a:sy n="72" d="100"/>
        </p:scale>
        <p:origin x="130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1634C-8618-4364-8260-DB1CAC94602A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2B8F7-C8C4-4CCF-9640-F27560C31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3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77000"/>
            <a:ext cx="2590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Advik Hi-Tech Pvt. Ltd.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533400"/>
            <a:ext cx="77724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324600"/>
            <a:ext cx="7772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787077" y="4075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2000" b="1" dirty="0" smtClean="0">
                <a:solidFill>
                  <a:srgbClr val="FF0000"/>
                </a:solidFill>
                <a:latin typeface="Wingdings 3" pitchFamily="18" charset="2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IK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434777" y="6477000"/>
            <a:ext cx="70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FBE4AD-FC8F-4AA4-90A8-0DA1896CBBA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qualitygurus.net/4.2.1%20General" TargetMode="External"/><Relationship Id="rId3" Type="http://schemas.openxmlformats.org/officeDocument/2006/relationships/hyperlink" Target="http://www.qualitygurus.net/2.%20Normative%20references" TargetMode="External"/><Relationship Id="rId7" Type="http://schemas.openxmlformats.org/officeDocument/2006/relationships/hyperlink" Target="http://www.qualitygurus.net/4.2%20Documentation%20Requirements" TargetMode="External"/><Relationship Id="rId12" Type="http://schemas.openxmlformats.org/officeDocument/2006/relationships/hyperlink" Target="http://www.qualitygurus.net/4.2.4%20Control%20of%20Records" TargetMode="External"/><Relationship Id="rId2" Type="http://schemas.openxmlformats.org/officeDocument/2006/relationships/hyperlink" Target="http://www.qualitygurus.net/1.%20Scop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qualitygurus.net/4.1%20General%20Requirements" TargetMode="External"/><Relationship Id="rId11" Type="http://schemas.openxmlformats.org/officeDocument/2006/relationships/hyperlink" Target="http://www.qualitygurus.net/dilemma/iso-90012015-document-record-and-documented-information/" TargetMode="External"/><Relationship Id="rId5" Type="http://schemas.openxmlformats.org/officeDocument/2006/relationships/hyperlink" Target="http://www.qualitygurus.net/4.%20Quality%20Management%20System" TargetMode="External"/><Relationship Id="rId10" Type="http://schemas.openxmlformats.org/officeDocument/2006/relationships/hyperlink" Target="http://www.qualitygurus.net/4.2.3%20Control%20of%20Documents" TargetMode="External"/><Relationship Id="rId4" Type="http://schemas.openxmlformats.org/officeDocument/2006/relationships/hyperlink" Target="http://www.qualitygurus.net/3.%20Terms%20and%20definitions" TargetMode="External"/><Relationship Id="rId9" Type="http://schemas.openxmlformats.org/officeDocument/2006/relationships/hyperlink" Target="http://www.qualitygurus.net/4.2.2%20Quality%20Manual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qualitygurus.net/5.4.2%20Quality%20Management%20System%20Planning" TargetMode="External"/><Relationship Id="rId13" Type="http://schemas.openxmlformats.org/officeDocument/2006/relationships/hyperlink" Target="http://www.qualitygurus.net/5.5.3%20Internal%20Communications" TargetMode="External"/><Relationship Id="rId3" Type="http://schemas.openxmlformats.org/officeDocument/2006/relationships/hyperlink" Target="http://www.qualitygurus.net/5.1%20Management%20Commitment" TargetMode="External"/><Relationship Id="rId7" Type="http://schemas.openxmlformats.org/officeDocument/2006/relationships/hyperlink" Target="http://www.qualitygurus.net/5.4.1%20Quality%20Objectives" TargetMode="External"/><Relationship Id="rId12" Type="http://schemas.openxmlformats.org/officeDocument/2006/relationships/hyperlink" Target="http://www.qualitygurus.net/dilemma/iso-90012015-management-representative/" TargetMode="External"/><Relationship Id="rId17" Type="http://schemas.openxmlformats.org/officeDocument/2006/relationships/hyperlink" Target="http://www.qualitygurus.net/5.6.3%20Review%20Output" TargetMode="External"/><Relationship Id="rId2" Type="http://schemas.openxmlformats.org/officeDocument/2006/relationships/hyperlink" Target="http://www.qualitygurus.net/5.%20Management%20Responsibility" TargetMode="External"/><Relationship Id="rId16" Type="http://schemas.openxmlformats.org/officeDocument/2006/relationships/hyperlink" Target="http://www.qualitygurus.net/5.6.2%20Review%20Inpu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qualitygurus.net/5.4%20Planning" TargetMode="External"/><Relationship Id="rId11" Type="http://schemas.openxmlformats.org/officeDocument/2006/relationships/hyperlink" Target="http://www.qualitygurus.net/5.5.2%20Management%20Representative" TargetMode="External"/><Relationship Id="rId5" Type="http://schemas.openxmlformats.org/officeDocument/2006/relationships/hyperlink" Target="http://www.qualitygurus.net/5.3%20Quality%20Policy" TargetMode="External"/><Relationship Id="rId15" Type="http://schemas.openxmlformats.org/officeDocument/2006/relationships/hyperlink" Target="http://www.qualitygurus.net/5.6.1%20General" TargetMode="External"/><Relationship Id="rId10" Type="http://schemas.openxmlformats.org/officeDocument/2006/relationships/hyperlink" Target="http://www.qualitygurus.net/5.5.1%20Responsibility%20and%20Authority" TargetMode="External"/><Relationship Id="rId4" Type="http://schemas.openxmlformats.org/officeDocument/2006/relationships/hyperlink" Target="http://www.qualitygurus.net/5.2%20Customer%20Focus" TargetMode="External"/><Relationship Id="rId9" Type="http://schemas.openxmlformats.org/officeDocument/2006/relationships/hyperlink" Target="http://www.qualitygurus.net/5.5%20Responsibility,%20Authority,%20and%20Communication" TargetMode="External"/><Relationship Id="rId14" Type="http://schemas.openxmlformats.org/officeDocument/2006/relationships/hyperlink" Target="http://www.qualitygurus.net/5.6%20Management%20Review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qualitygurus.net/6.4%20Work%20Environment" TargetMode="External"/><Relationship Id="rId13" Type="http://schemas.openxmlformats.org/officeDocument/2006/relationships/hyperlink" Target="http://www.qualitygurus.net/7.2.2%20Review%20of%20Requirements%20Related%20to%20the%20Product" TargetMode="External"/><Relationship Id="rId3" Type="http://schemas.openxmlformats.org/officeDocument/2006/relationships/hyperlink" Target="http://www.qualitygurus.net/6.1%20Provision%20of%20Resources" TargetMode="External"/><Relationship Id="rId7" Type="http://schemas.openxmlformats.org/officeDocument/2006/relationships/hyperlink" Target="http://www.qualitygurus.net/6.3%20Infrastructure" TargetMode="External"/><Relationship Id="rId12" Type="http://schemas.openxmlformats.org/officeDocument/2006/relationships/hyperlink" Target="http://www.qualitygurus.net/7.2.1%20Determination%20of%20Requirements%20Related%20to%20the%20Product" TargetMode="External"/><Relationship Id="rId2" Type="http://schemas.openxmlformats.org/officeDocument/2006/relationships/hyperlink" Target="http://www.qualitygurus.net/6.%20Resource%20Managemen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qualitygurus.net/6.2.2%20Competence,%20Training,%20and%20Awareness" TargetMode="External"/><Relationship Id="rId11" Type="http://schemas.openxmlformats.org/officeDocument/2006/relationships/hyperlink" Target="http://www.qualitygurus.net/7.2%20Customer-Related%20Processes" TargetMode="External"/><Relationship Id="rId5" Type="http://schemas.openxmlformats.org/officeDocument/2006/relationships/hyperlink" Target="http://www.qualitygurus.net/6.2.1%20General" TargetMode="External"/><Relationship Id="rId10" Type="http://schemas.openxmlformats.org/officeDocument/2006/relationships/hyperlink" Target="http://www.qualitygurus.net/7.1%20Planning%20of%20Product%20Realization" TargetMode="External"/><Relationship Id="rId4" Type="http://schemas.openxmlformats.org/officeDocument/2006/relationships/hyperlink" Target="http://www.qualitygurus.net/6.2%20Human%20Resources" TargetMode="External"/><Relationship Id="rId9" Type="http://schemas.openxmlformats.org/officeDocument/2006/relationships/hyperlink" Target="http://www.qualitygurus.net/7.%20Product%20Realization" TargetMode="External"/><Relationship Id="rId14" Type="http://schemas.openxmlformats.org/officeDocument/2006/relationships/hyperlink" Target="http://www.qualitygurus.net/7.2.3%20Customer%20Communication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qualitygurus.net/7.3.6%20Design%20and%20Development%20Validation" TargetMode="External"/><Relationship Id="rId13" Type="http://schemas.openxmlformats.org/officeDocument/2006/relationships/hyperlink" Target="http://www.qualitygurus.net/7.4.3%20Verification%20of%20Purchased%20Product" TargetMode="External"/><Relationship Id="rId3" Type="http://schemas.openxmlformats.org/officeDocument/2006/relationships/hyperlink" Target="http://www.qualitygurus.net/7.3.1%20Design%20and%20Development%20Planning" TargetMode="External"/><Relationship Id="rId7" Type="http://schemas.openxmlformats.org/officeDocument/2006/relationships/hyperlink" Target="http://www.qualitygurus.net/7.3.5%20Design%20and%20Development%20Verification" TargetMode="External"/><Relationship Id="rId12" Type="http://schemas.openxmlformats.org/officeDocument/2006/relationships/hyperlink" Target="http://www.qualitygurus.net/7.4.2%20Purchasing%20Information" TargetMode="External"/><Relationship Id="rId2" Type="http://schemas.openxmlformats.org/officeDocument/2006/relationships/hyperlink" Target="http://www.qualitygurus.net/7.3%20Design%20and%20Developmen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qualitygurus.net/7.3.4%20Design%20and%20Development%20Review" TargetMode="External"/><Relationship Id="rId11" Type="http://schemas.openxmlformats.org/officeDocument/2006/relationships/hyperlink" Target="http://www.qualitygurus.net/7.4.1%20Purchasing%20Process" TargetMode="External"/><Relationship Id="rId5" Type="http://schemas.openxmlformats.org/officeDocument/2006/relationships/hyperlink" Target="http://www.qualitygurus.net/7.3.3%20Design%20and%20Development%20Outputs" TargetMode="External"/><Relationship Id="rId10" Type="http://schemas.openxmlformats.org/officeDocument/2006/relationships/hyperlink" Target="http://www.qualitygurus.net/7.4%20Purchasing" TargetMode="External"/><Relationship Id="rId4" Type="http://schemas.openxmlformats.org/officeDocument/2006/relationships/hyperlink" Target="http://www.qualitygurus.net/7.3.2%20Design%20and%20Development%20Inputs" TargetMode="External"/><Relationship Id="rId9" Type="http://schemas.openxmlformats.org/officeDocument/2006/relationships/hyperlink" Target="http://www.qualitygurus.net/7.3.7%20Control%20of%20Design%20and%20Development%20Changes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qualitygurus.net/7.6%20Control%20of%20Monitoring%20and%20Measuring%20Equipment" TargetMode="External"/><Relationship Id="rId13" Type="http://schemas.openxmlformats.org/officeDocument/2006/relationships/hyperlink" Target="http://www.qualitygurus.net/8.2.2%20Internal%20Audit" TargetMode="External"/><Relationship Id="rId3" Type="http://schemas.openxmlformats.org/officeDocument/2006/relationships/hyperlink" Target="http://www.qualitygurus.net/7.5.1%20Control%20of%20Production%20and%20Service%20Provision" TargetMode="External"/><Relationship Id="rId7" Type="http://schemas.openxmlformats.org/officeDocument/2006/relationships/hyperlink" Target="http://www.qualitygurus.net/7.5.5%20Preservation%20of%20Product" TargetMode="External"/><Relationship Id="rId12" Type="http://schemas.openxmlformats.org/officeDocument/2006/relationships/hyperlink" Target="http://www.qualitygurus.net/8.2.1%20Customer%20Satisfaction" TargetMode="External"/><Relationship Id="rId2" Type="http://schemas.openxmlformats.org/officeDocument/2006/relationships/hyperlink" Target="http://www.qualitygurus.net/7.5%20Production%20and%20Service%20Provisio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qualitygurus.net/7.5.4%20Customer%20Property" TargetMode="External"/><Relationship Id="rId11" Type="http://schemas.openxmlformats.org/officeDocument/2006/relationships/hyperlink" Target="http://www.qualitygurus.net/8.2%20Monitoring%20and%20Measurement" TargetMode="External"/><Relationship Id="rId5" Type="http://schemas.openxmlformats.org/officeDocument/2006/relationships/hyperlink" Target="http://www.qualitygurus.net/7.5.3%20Identification%20and%20Traceability" TargetMode="External"/><Relationship Id="rId15" Type="http://schemas.openxmlformats.org/officeDocument/2006/relationships/hyperlink" Target="http://www.qualitygurus.net/8.2.4%20Monitoring%20and%20Measurement%20of%20Product" TargetMode="External"/><Relationship Id="rId10" Type="http://schemas.openxmlformats.org/officeDocument/2006/relationships/hyperlink" Target="http://www.qualitygurus.net/8.1%20General" TargetMode="External"/><Relationship Id="rId4" Type="http://schemas.openxmlformats.org/officeDocument/2006/relationships/hyperlink" Target="http://www.qualitygurus.net/7.5.2%20Validation%20of%20Processes%20for%20Production%20and%20Service%20Provision" TargetMode="External"/><Relationship Id="rId9" Type="http://schemas.openxmlformats.org/officeDocument/2006/relationships/hyperlink" Target="http://www.qualitygurus.net/8.%20Measurement,%20Analysis,%20and%20Improvement" TargetMode="External"/><Relationship Id="rId14" Type="http://schemas.openxmlformats.org/officeDocument/2006/relationships/hyperlink" Target="http://www.qualitygurus.net/8.2.3%20Monitoring%20and%20Measurement%20of%20Process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litygurus.net/8.4%20Analysis%20of%20Data" TargetMode="External"/><Relationship Id="rId7" Type="http://schemas.openxmlformats.org/officeDocument/2006/relationships/hyperlink" Target="http://www.qualitygurus.net/8.5.3%20Preventive%20Action" TargetMode="External"/><Relationship Id="rId2" Type="http://schemas.openxmlformats.org/officeDocument/2006/relationships/hyperlink" Target="http://www.qualitygurus.net/8.3%20Control%20of%20Nonconforming%20Produc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qualitygurus.net/8.5.2%20Corrective%20Action" TargetMode="External"/><Relationship Id="rId5" Type="http://schemas.openxmlformats.org/officeDocument/2006/relationships/hyperlink" Target="http://www.qualitygurus.net/8.5.1%20Continual%20Improvement" TargetMode="External"/><Relationship Id="rId4" Type="http://schemas.openxmlformats.org/officeDocument/2006/relationships/hyperlink" Target="http://www.qualitygurus.net/8.5%20Improvement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QMS, ISO 9001:2015 &amp; IATF 16949:2016</a:t>
            </a:r>
          </a:p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 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Awareness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697827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Faculty : Ashish Bhuskat</a:t>
            </a: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ashish.bhuskat@advik.co.in</a:t>
            </a:r>
          </a:p>
        </p:txBody>
      </p:sp>
      <p:pic>
        <p:nvPicPr>
          <p:cNvPr id="1026" name="Picture 2" descr="C:\Users\qa125\Desktop\MRM Meeting Jul'17\Presentation Images\Trai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981200"/>
            <a:ext cx="503872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76400" y="4953000"/>
            <a:ext cx="5649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the right </a:t>
            </a:r>
            <a:r>
              <a:rPr lang="fi-FI" alt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in </a:t>
            </a:r>
            <a:r>
              <a:rPr lang="fi-FI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 way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5697827"/>
            <a:ext cx="2251529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 : 12 Jul. 2018</a:t>
            </a:r>
          </a:p>
        </p:txBody>
      </p:sp>
    </p:spTree>
    <p:extLst>
      <p:ext uri="{BB962C8B-B14F-4D97-AF65-F5344CB8AC3E}">
        <p14:creationId xmlns:p14="http://schemas.microsoft.com/office/powerpoint/2010/main" val="11137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152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Process Map /Interaction Matrix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521732"/>
            <a:ext cx="6096000" cy="63362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4257" y="685800"/>
            <a:ext cx="2420343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Process Interaction Matrix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0609" y="1060874"/>
            <a:ext cx="2433991" cy="50167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Scope of QMS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Interaction of Processes with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Categorization of processes into Management Oriented Processes (MOP), Customer Oriented Processes (COP) and Support Oriented Processes (SOP)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Flow of processes from Inputs by Customer to Out to the customer.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02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152400"/>
            <a:ext cx="597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Process Approach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7467600" cy="530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5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40944" y="3139646"/>
            <a:ext cx="2362200" cy="975154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Customer needs &amp; Expectations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858000" y="2895600"/>
            <a:ext cx="2133600" cy="109975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Customer Satisfaction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Hexagon 6"/>
          <p:cNvSpPr/>
          <p:nvPr/>
        </p:nvSpPr>
        <p:spPr>
          <a:xfrm>
            <a:off x="3505200" y="2664941"/>
            <a:ext cx="2209800" cy="1752600"/>
          </a:xfrm>
          <a:prstGeom prst="hexagon">
            <a:avLst>
              <a:gd name="adj" fmla="val 35576"/>
              <a:gd name="vf" fmla="val 11547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Process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24200" y="1590591"/>
            <a:ext cx="1485900" cy="13667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Quality Policies</a:t>
            </a:r>
          </a:p>
        </p:txBody>
      </p:sp>
      <p:sp>
        <p:nvSpPr>
          <p:cNvPr id="15" name="Oval 14"/>
          <p:cNvSpPr/>
          <p:nvPr/>
        </p:nvSpPr>
        <p:spPr>
          <a:xfrm>
            <a:off x="4643050" y="1590591"/>
            <a:ext cx="1590934" cy="13667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Quality </a:t>
            </a:r>
            <a:r>
              <a:rPr lang="en-US" sz="1200" b="1" dirty="0" smtClean="0">
                <a:solidFill>
                  <a:schemeClr val="tx1"/>
                </a:solidFill>
              </a:rPr>
              <a:t>Standards/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Specifications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452816" y="2906928"/>
            <a:ext cx="1333500" cy="12686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Quality Manual</a:t>
            </a:r>
          </a:p>
        </p:txBody>
      </p:sp>
      <p:sp>
        <p:nvSpPr>
          <p:cNvPr id="17" name="Oval 16"/>
          <p:cNvSpPr/>
          <p:nvPr/>
        </p:nvSpPr>
        <p:spPr>
          <a:xfrm>
            <a:off x="3237471" y="4114799"/>
            <a:ext cx="1372629" cy="12923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Document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Forms / Formats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43051" y="4114800"/>
            <a:ext cx="1333500" cy="12686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Records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410200" y="2906928"/>
            <a:ext cx="1333500" cy="12686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Quality Procedures </a:t>
            </a:r>
          </a:p>
        </p:txBody>
      </p:sp>
      <p:sp>
        <p:nvSpPr>
          <p:cNvPr id="21" name="Curved Down Arrow 20"/>
          <p:cNvSpPr/>
          <p:nvPr/>
        </p:nvSpPr>
        <p:spPr>
          <a:xfrm>
            <a:off x="1861750" y="609600"/>
            <a:ext cx="5682049" cy="25001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 rot="10800000">
            <a:off x="1700082" y="3810000"/>
            <a:ext cx="5682049" cy="2438400"/>
          </a:xfrm>
          <a:prstGeom prst="curvedDownArrow">
            <a:avLst>
              <a:gd name="adj1" fmla="val 25000"/>
              <a:gd name="adj2" fmla="val 50000"/>
              <a:gd name="adj3" fmla="val 24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5200" y="9906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Continuous</a:t>
            </a:r>
            <a:r>
              <a:rPr lang="en-US" sz="1600" b="1" dirty="0" smtClean="0"/>
              <a:t> </a:t>
            </a:r>
            <a:r>
              <a:rPr lang="en-US" sz="1400" b="1" dirty="0" smtClean="0"/>
              <a:t>Improvement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657600" y="5491891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Monitoring &amp; Tracking</a:t>
            </a:r>
            <a:endParaRPr 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152400"/>
            <a:ext cx="597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Process Approach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70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4" grpId="0" animBg="1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152400"/>
            <a:ext cx="597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Turtle Diagram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2" y="574343"/>
            <a:ext cx="9090578" cy="57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8610600" cy="55725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597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Development of ISO 9001: 2015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4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597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What’s new in ISO 9001: 2015?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732"/>
            <a:ext cx="9144000" cy="58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3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76200" y="901200"/>
            <a:ext cx="5181600" cy="5263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0" y="152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Process Approach &amp; High Level Structure (HLS)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667000" y="1372316"/>
            <a:ext cx="0" cy="472440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2400" y="3658316"/>
            <a:ext cx="4876800" cy="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355430" y="2209159"/>
            <a:ext cx="914400" cy="762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355430" y="4307922"/>
            <a:ext cx="914400" cy="762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938763" y="4307922"/>
            <a:ext cx="914400" cy="762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988147" y="2209159"/>
            <a:ext cx="914400" cy="762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415377" y="679645"/>
            <a:ext cx="503245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43" name="Oval 42"/>
          <p:cNvSpPr/>
          <p:nvPr/>
        </p:nvSpPr>
        <p:spPr>
          <a:xfrm>
            <a:off x="4137118" y="1782877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46" name="Oval 45"/>
          <p:cNvSpPr/>
          <p:nvPr/>
        </p:nvSpPr>
        <p:spPr>
          <a:xfrm>
            <a:off x="4306615" y="4699079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3770048" y="5135715"/>
            <a:ext cx="528883" cy="481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551485" y="5015552"/>
            <a:ext cx="487841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9</a:t>
            </a:r>
          </a:p>
        </p:txBody>
      </p:sp>
      <p:sp>
        <p:nvSpPr>
          <p:cNvPr id="55" name="Oval 54"/>
          <p:cNvSpPr/>
          <p:nvPr/>
        </p:nvSpPr>
        <p:spPr>
          <a:xfrm>
            <a:off x="457200" y="1829516"/>
            <a:ext cx="582126" cy="558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10</a:t>
            </a:r>
            <a:endParaRPr lang="en-US" sz="1600" b="1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3812630" y="3222504"/>
            <a:ext cx="0" cy="8168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2133600" y="4688922"/>
            <a:ext cx="9144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1447800" y="3222504"/>
            <a:ext cx="0" cy="8168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2133600" y="2591516"/>
            <a:ext cx="9144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5477622" y="873904"/>
            <a:ext cx="3505200" cy="457200"/>
            <a:chOff x="2214382" y="608884"/>
            <a:chExt cx="4279450" cy="457200"/>
          </a:xfrm>
        </p:grpSpPr>
        <p:sp>
          <p:nvSpPr>
            <p:cNvPr id="84" name="Rounded Rectangle 83"/>
            <p:cNvSpPr/>
            <p:nvPr/>
          </p:nvSpPr>
          <p:spPr>
            <a:xfrm>
              <a:off x="2214382" y="608884"/>
              <a:ext cx="4186418" cy="457200"/>
            </a:xfrm>
            <a:prstGeom prst="roundRect">
              <a:avLst>
                <a:gd name="adj" fmla="val 435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/>
                <a:t>Context of the Organization</a:t>
              </a:r>
              <a:endParaRPr lang="en-US" sz="1600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5842610" y="608884"/>
              <a:ext cx="651222" cy="457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4</a:t>
              </a:r>
              <a:endParaRPr lang="en-US" sz="1600" b="1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477622" y="1503828"/>
            <a:ext cx="3505200" cy="457200"/>
            <a:chOff x="2214382" y="608884"/>
            <a:chExt cx="4279450" cy="457200"/>
          </a:xfrm>
        </p:grpSpPr>
        <p:sp>
          <p:nvSpPr>
            <p:cNvPr id="87" name="Rounded Rectangle 86"/>
            <p:cNvSpPr/>
            <p:nvPr/>
          </p:nvSpPr>
          <p:spPr>
            <a:xfrm>
              <a:off x="2214382" y="608884"/>
              <a:ext cx="4186418" cy="457200"/>
            </a:xfrm>
            <a:prstGeom prst="roundRect">
              <a:avLst>
                <a:gd name="adj" fmla="val 435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/>
                <a:t>Leadership</a:t>
              </a:r>
              <a:endParaRPr lang="en-US" sz="1600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5842610" y="608884"/>
              <a:ext cx="651222" cy="457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/>
                <a:t>5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477622" y="2145621"/>
            <a:ext cx="3505200" cy="457200"/>
            <a:chOff x="2214382" y="608884"/>
            <a:chExt cx="4279450" cy="457200"/>
          </a:xfrm>
        </p:grpSpPr>
        <p:sp>
          <p:nvSpPr>
            <p:cNvPr id="90" name="Rounded Rectangle 89"/>
            <p:cNvSpPr/>
            <p:nvPr/>
          </p:nvSpPr>
          <p:spPr>
            <a:xfrm>
              <a:off x="2214382" y="608884"/>
              <a:ext cx="4186418" cy="457200"/>
            </a:xfrm>
            <a:prstGeom prst="roundRect">
              <a:avLst>
                <a:gd name="adj" fmla="val 435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/>
                <a:t>Planning</a:t>
              </a:r>
              <a:endParaRPr lang="en-US" sz="1600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5842610" y="608884"/>
              <a:ext cx="651222" cy="457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477622" y="2783655"/>
            <a:ext cx="3505200" cy="457200"/>
            <a:chOff x="2214382" y="608884"/>
            <a:chExt cx="4279450" cy="457200"/>
          </a:xfrm>
        </p:grpSpPr>
        <p:sp>
          <p:nvSpPr>
            <p:cNvPr id="93" name="Rounded Rectangle 92"/>
            <p:cNvSpPr/>
            <p:nvPr/>
          </p:nvSpPr>
          <p:spPr>
            <a:xfrm>
              <a:off x="2214382" y="608884"/>
              <a:ext cx="4186418" cy="457200"/>
            </a:xfrm>
            <a:prstGeom prst="roundRect">
              <a:avLst>
                <a:gd name="adj" fmla="val 435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/>
                <a:t>Support</a:t>
              </a:r>
              <a:endParaRPr lang="en-US" sz="1600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5842610" y="608884"/>
              <a:ext cx="651222" cy="457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/>
                <a:t>7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477622" y="3399785"/>
            <a:ext cx="3505200" cy="457200"/>
            <a:chOff x="2214382" y="608884"/>
            <a:chExt cx="4279450" cy="457200"/>
          </a:xfrm>
        </p:grpSpPr>
        <p:sp>
          <p:nvSpPr>
            <p:cNvPr id="96" name="Rounded Rectangle 95"/>
            <p:cNvSpPr/>
            <p:nvPr/>
          </p:nvSpPr>
          <p:spPr>
            <a:xfrm>
              <a:off x="2214382" y="608884"/>
              <a:ext cx="4186418" cy="457200"/>
            </a:xfrm>
            <a:prstGeom prst="roundRect">
              <a:avLst>
                <a:gd name="adj" fmla="val 435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/>
                <a:t>Operation</a:t>
              </a:r>
              <a:endParaRPr lang="en-US" sz="1600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5842610" y="608884"/>
              <a:ext cx="651222" cy="457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473854" y="4011456"/>
            <a:ext cx="3505200" cy="457200"/>
            <a:chOff x="2214382" y="608884"/>
            <a:chExt cx="4279450" cy="457200"/>
          </a:xfrm>
        </p:grpSpPr>
        <p:sp>
          <p:nvSpPr>
            <p:cNvPr id="99" name="Rounded Rectangle 98"/>
            <p:cNvSpPr/>
            <p:nvPr/>
          </p:nvSpPr>
          <p:spPr>
            <a:xfrm>
              <a:off x="2214382" y="608884"/>
              <a:ext cx="4186418" cy="457200"/>
            </a:xfrm>
            <a:prstGeom prst="roundRect">
              <a:avLst>
                <a:gd name="adj" fmla="val 435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/>
                <a:t>Performance Evaluation</a:t>
              </a:r>
              <a:endParaRPr lang="en-US" sz="1600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5842610" y="608884"/>
              <a:ext cx="651222" cy="457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9</a:t>
              </a:r>
              <a:endParaRPr lang="en-US" sz="1600" b="1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473854" y="4634704"/>
            <a:ext cx="3505200" cy="457200"/>
            <a:chOff x="2214382" y="608884"/>
            <a:chExt cx="4279450" cy="457200"/>
          </a:xfrm>
        </p:grpSpPr>
        <p:sp>
          <p:nvSpPr>
            <p:cNvPr id="102" name="Rounded Rectangle 101"/>
            <p:cNvSpPr/>
            <p:nvPr/>
          </p:nvSpPr>
          <p:spPr>
            <a:xfrm>
              <a:off x="2214382" y="608884"/>
              <a:ext cx="4186418" cy="457200"/>
            </a:xfrm>
            <a:prstGeom prst="roundRect">
              <a:avLst>
                <a:gd name="adj" fmla="val 435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/>
                <a:t>Improvement</a:t>
              </a:r>
              <a:endParaRPr lang="en-US" sz="1600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5842610" y="608884"/>
              <a:ext cx="651222" cy="457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/>
                <a:t>10</a:t>
              </a:r>
              <a:endParaRPr lang="en-US" sz="1400" b="1" dirty="0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489" y="5175035"/>
            <a:ext cx="1619895" cy="1492344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1667624" y="2960022"/>
            <a:ext cx="1925184" cy="1197964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Leadership</a:t>
            </a:r>
            <a:endParaRPr lang="en-US" sz="1050" dirty="0"/>
          </a:p>
        </p:txBody>
      </p:sp>
      <p:sp>
        <p:nvSpPr>
          <p:cNvPr id="40" name="Oval 39"/>
          <p:cNvSpPr/>
          <p:nvPr/>
        </p:nvSpPr>
        <p:spPr>
          <a:xfrm>
            <a:off x="2415377" y="3683658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097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7868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PDCA Methodology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0"/>
            <a:ext cx="882161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942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Three Key Organizations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85" y="6858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IATF – International Automotive Task Force</a:t>
            </a:r>
          </a:p>
          <a:p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IAOB - International 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Automotive Oversight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Bureau</a:t>
            </a:r>
          </a:p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AIAG – Automotive Industries Action Group</a:t>
            </a:r>
          </a:p>
          <a:p>
            <a:r>
              <a:rPr lang="en-US" dirty="0"/>
              <a:t>P</a:t>
            </a:r>
            <a:r>
              <a:rPr lang="en-US" dirty="0" smtClean="0"/>
              <a:t>ublishing </a:t>
            </a:r>
            <a:r>
              <a:rPr lang="en-US" dirty="0"/>
              <a:t>standards and offering educational conferences and training.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00010" y="3048000"/>
            <a:ext cx="5281790" cy="2792252"/>
            <a:chOff x="1882997" y="2922748"/>
            <a:chExt cx="6662622" cy="3401852"/>
          </a:xfrm>
        </p:grpSpPr>
        <p:sp>
          <p:nvSpPr>
            <p:cNvPr id="25" name="Rectangle 24"/>
            <p:cNvSpPr/>
            <p:nvPr/>
          </p:nvSpPr>
          <p:spPr>
            <a:xfrm>
              <a:off x="2297744" y="2922748"/>
              <a:ext cx="1676400" cy="609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IATF </a:t>
              </a:r>
              <a:endParaRPr lang="en-US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388614" y="2922748"/>
              <a:ext cx="1676400" cy="609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AIAG </a:t>
              </a:r>
              <a:endParaRPr lang="en-US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89612" y="4050984"/>
              <a:ext cx="2583976" cy="6096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Auditing Bodies </a:t>
              </a:r>
              <a:endParaRPr lang="en-US" b="1" dirty="0"/>
            </a:p>
          </p:txBody>
        </p:sp>
        <p:sp>
          <p:nvSpPr>
            <p:cNvPr id="28" name="Oval 27"/>
            <p:cNvSpPr/>
            <p:nvPr/>
          </p:nvSpPr>
          <p:spPr>
            <a:xfrm rot="1711290">
              <a:off x="1882997" y="4741837"/>
              <a:ext cx="1676400" cy="1066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Industry-1</a:t>
              </a:r>
              <a:endParaRPr lang="en-US" sz="1200" b="1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3547281" y="5257800"/>
              <a:ext cx="1676400" cy="1066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Industry-2</a:t>
              </a:r>
              <a:endParaRPr lang="en-US" sz="1200" b="1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5257800" y="5257800"/>
              <a:ext cx="1676400" cy="1066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Industry-3</a:t>
              </a:r>
              <a:endParaRPr lang="en-US" sz="1200" b="1" dirty="0"/>
            </a:p>
          </p:txBody>
        </p:sp>
        <p:sp>
          <p:nvSpPr>
            <p:cNvPr id="31" name="Oval 30"/>
            <p:cNvSpPr/>
            <p:nvPr/>
          </p:nvSpPr>
          <p:spPr>
            <a:xfrm rot="20345095">
              <a:off x="6869219" y="4616387"/>
              <a:ext cx="1676400" cy="1066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Industry-4</a:t>
              </a:r>
              <a:endParaRPr lang="en-US" sz="1200" b="1" dirty="0"/>
            </a:p>
          </p:txBody>
        </p:sp>
        <p:sp>
          <p:nvSpPr>
            <p:cNvPr id="32" name="Right Arrow 31"/>
            <p:cNvSpPr/>
            <p:nvPr/>
          </p:nvSpPr>
          <p:spPr>
            <a:xfrm rot="18349531" flipH="1">
              <a:off x="6016762" y="3696181"/>
              <a:ext cx="473362" cy="20130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" name="Right Arrow 32"/>
            <p:cNvSpPr/>
            <p:nvPr/>
          </p:nvSpPr>
          <p:spPr>
            <a:xfrm rot="3250469">
              <a:off x="3910458" y="3698915"/>
              <a:ext cx="473362" cy="20130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" name="Right Arrow 33"/>
            <p:cNvSpPr/>
            <p:nvPr/>
          </p:nvSpPr>
          <p:spPr>
            <a:xfrm rot="12443456" flipH="1">
              <a:off x="6593466" y="4448009"/>
              <a:ext cx="473362" cy="20130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5" name="Right Arrow 34"/>
            <p:cNvSpPr/>
            <p:nvPr/>
          </p:nvSpPr>
          <p:spPr>
            <a:xfrm rot="9156544">
              <a:off x="3241248" y="4430572"/>
              <a:ext cx="473362" cy="20130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" name="Right Arrow 35"/>
            <p:cNvSpPr/>
            <p:nvPr/>
          </p:nvSpPr>
          <p:spPr>
            <a:xfrm rot="16200000" flipH="1">
              <a:off x="5796617" y="4841886"/>
              <a:ext cx="473362" cy="20130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7" name="Right Arrow 36"/>
            <p:cNvSpPr/>
            <p:nvPr/>
          </p:nvSpPr>
          <p:spPr>
            <a:xfrm rot="16200000" flipH="1">
              <a:off x="4213784" y="4841886"/>
              <a:ext cx="473362" cy="20130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72186" y="2924133"/>
              <a:ext cx="1676400" cy="609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IAOB </a:t>
              </a:r>
              <a:endParaRPr lang="en-US" b="1" dirty="0"/>
            </a:p>
          </p:txBody>
        </p:sp>
        <p:sp>
          <p:nvSpPr>
            <p:cNvPr id="39" name="Right Arrow 38"/>
            <p:cNvSpPr/>
            <p:nvPr/>
          </p:nvSpPr>
          <p:spPr>
            <a:xfrm rot="16200000" flipH="1">
              <a:off x="4993029" y="3698022"/>
              <a:ext cx="473362" cy="20130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320573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942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Purpose of the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IATF Organization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84" y="685800"/>
            <a:ext cx="8900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Develop consensus for international quality system requirements (automotive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Develop policy &amp; procedure for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Provide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appropriate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training to CBs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Serve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as formal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liaison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3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05" y="586800"/>
            <a:ext cx="87315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Cambria" pitchFamily="18" charset="0"/>
              </a:defRPr>
            </a:lvl1pPr>
          </a:lstStyle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 </a:t>
            </a:r>
            <a:r>
              <a:rPr lang="en-US" sz="1600" dirty="0" smtClean="0"/>
              <a:t>Introduction to </a:t>
            </a:r>
            <a:r>
              <a:rPr lang="en-US" sz="1600" dirty="0"/>
              <a:t>Quality Management System (QMS)</a:t>
            </a:r>
          </a:p>
          <a:p>
            <a:r>
              <a:rPr lang="en-US" sz="1600" dirty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 </a:t>
            </a:r>
            <a:r>
              <a:rPr lang="en-US" sz="1600" dirty="0" smtClean="0"/>
              <a:t>Basics </a:t>
            </a:r>
            <a:r>
              <a:rPr lang="en-US" sz="1600" dirty="0"/>
              <a:t>of Quality Management System (QMS)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 </a:t>
            </a:r>
            <a:r>
              <a:rPr lang="en-US" sz="1600" dirty="0" smtClean="0"/>
              <a:t>Introduction </a:t>
            </a:r>
            <a:r>
              <a:rPr lang="en-US" sz="1600" dirty="0"/>
              <a:t>to </a:t>
            </a:r>
            <a:r>
              <a:rPr lang="en-US" sz="1600" dirty="0" smtClean="0"/>
              <a:t>ISO Organizations for Automotive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Transition of ISO 9001:2015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Changes in ISO 9001:2015 Compared to ISO 9001:2008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Transition of </a:t>
            </a:r>
            <a:r>
              <a:rPr lang="en-US" sz="1600" dirty="0" smtClean="0"/>
              <a:t>IATF 16949:2016</a:t>
            </a: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Changes in </a:t>
            </a:r>
            <a:r>
              <a:rPr lang="en-US" sz="1600" dirty="0" smtClean="0"/>
              <a:t>IATF 16949:2016 Compared to ISO 9001:2008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PDCA Methodology – ISO/TS &amp; IATF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High Level Structure of ISO 9001:2015</a:t>
            </a:r>
          </a:p>
          <a:p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Specific requirements of ISO 9001:2015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Specific requirements of IATF 16949: </a:t>
            </a:r>
            <a:r>
              <a:rPr lang="en-US" sz="1600" dirty="0" smtClean="0"/>
              <a:t>2016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ISO 9001:2015 and IATF 16949:2016 Clauses and Requirements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1770" y="118646"/>
            <a:ext cx="9122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Contents</a:t>
            </a: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942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IATF Members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81000" y="657689"/>
            <a:ext cx="3810000" cy="365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400" b="1" i="1" dirty="0"/>
              <a:t>Vehicle manufacturers</a:t>
            </a:r>
            <a:r>
              <a:rPr lang="en-US" sz="2400" b="1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8 Subscribers-</a:t>
            </a:r>
          </a:p>
          <a:p>
            <a:pPr lvl="1">
              <a:lnSpc>
                <a:spcPct val="90000"/>
              </a:lnSpc>
            </a:pPr>
            <a:endParaRPr lang="en-US" sz="2400" b="1" dirty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BMW</a:t>
            </a:r>
            <a:r>
              <a:rPr lang="en-US" sz="2400" dirty="0"/>
              <a:t>, </a:t>
            </a:r>
            <a:endParaRPr lang="en-US" sz="2400" dirty="0" smtClean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Daimler Chrysler</a:t>
            </a:r>
            <a:r>
              <a:rPr lang="en-US" sz="2400" dirty="0"/>
              <a:t>, </a:t>
            </a:r>
            <a:endParaRPr lang="en-US" sz="2400" dirty="0" smtClean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FIAT</a:t>
            </a:r>
            <a:r>
              <a:rPr lang="en-US" sz="2400" dirty="0"/>
              <a:t>, </a:t>
            </a:r>
            <a:endParaRPr lang="en-US" sz="2400" dirty="0" smtClean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Ford </a:t>
            </a:r>
            <a:r>
              <a:rPr lang="en-US" sz="2400" dirty="0"/>
              <a:t>Motor, </a:t>
            </a:r>
            <a:endParaRPr lang="en-US" sz="2400" dirty="0" smtClean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GM</a:t>
            </a:r>
            <a:r>
              <a:rPr lang="en-US" sz="2400" dirty="0"/>
              <a:t>, </a:t>
            </a:r>
            <a:endParaRPr lang="en-US" sz="2400" dirty="0" smtClean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PSA </a:t>
            </a:r>
            <a:r>
              <a:rPr lang="en-US" sz="2400" dirty="0"/>
              <a:t>(French Car Mfg.), </a:t>
            </a:r>
            <a:endParaRPr lang="en-US" sz="2400" dirty="0" smtClean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Renault</a:t>
            </a:r>
            <a:r>
              <a:rPr lang="en-US" sz="2400" dirty="0"/>
              <a:t>, </a:t>
            </a:r>
            <a:endParaRPr lang="en-US" sz="2400" dirty="0" smtClean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Volkswagen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784410" y="657689"/>
            <a:ext cx="45720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400" b="1" i="1" dirty="0"/>
              <a:t>Industry trade organizations</a:t>
            </a:r>
            <a:r>
              <a:rPr lang="en-US" sz="2400" b="1" dirty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AIAG – Automotive Industry Action </a:t>
            </a:r>
            <a:r>
              <a:rPr lang="en-US" sz="2000" dirty="0" smtClean="0"/>
              <a:t>Group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ANFIA (Italy)- National Association of the Automobile </a:t>
            </a:r>
            <a:r>
              <a:rPr lang="en-US" sz="2000" dirty="0" smtClean="0"/>
              <a:t>Industry </a:t>
            </a:r>
            <a:r>
              <a:rPr lang="it-IT" sz="1600" dirty="0" smtClean="0">
                <a:solidFill>
                  <a:srgbClr val="0070C0"/>
                </a:solidFill>
              </a:rPr>
              <a:t>(Associazione </a:t>
            </a:r>
            <a:r>
              <a:rPr lang="it-IT" sz="1600" dirty="0">
                <a:solidFill>
                  <a:srgbClr val="0070C0"/>
                </a:solidFill>
              </a:rPr>
              <a:t>Nazionale Fra Industrie </a:t>
            </a:r>
            <a:r>
              <a:rPr lang="it-IT" sz="1600" dirty="0" smtClean="0">
                <a:solidFill>
                  <a:srgbClr val="0070C0"/>
                </a:solidFill>
              </a:rPr>
              <a:t>Automobilistiche)</a:t>
            </a:r>
            <a:endParaRPr lang="en-US" sz="1600" dirty="0" smtClean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FIEV </a:t>
            </a:r>
            <a:r>
              <a:rPr lang="en-US" sz="2000" dirty="0"/>
              <a:t>(France)- French Vehicle Equipment Industries </a:t>
            </a:r>
            <a:r>
              <a:rPr lang="en-US" sz="2000" dirty="0" smtClean="0"/>
              <a:t>Association </a:t>
            </a:r>
            <a:r>
              <a:rPr lang="en-US" sz="1600" dirty="0">
                <a:solidFill>
                  <a:srgbClr val="0070C0"/>
                </a:solidFill>
              </a:rPr>
              <a:t>(</a:t>
            </a:r>
            <a:r>
              <a:rPr lang="fr-FR" sz="1600" dirty="0">
                <a:solidFill>
                  <a:srgbClr val="0070C0"/>
                </a:solidFill>
              </a:rPr>
              <a:t>Fédération des Industries des Equipements pour Véhicules)</a:t>
            </a:r>
            <a:endParaRPr lang="en-US" sz="1600" dirty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SMMT </a:t>
            </a:r>
            <a:r>
              <a:rPr lang="en-US" sz="2000" dirty="0"/>
              <a:t>(UK), VDA (Germany), ZF (Germany</a:t>
            </a:r>
            <a:r>
              <a:rPr lang="en-US" sz="2000" dirty="0" smtClean="0"/>
              <a:t>)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Guest members: JAMA - Japan Automobile </a:t>
            </a:r>
            <a:r>
              <a:rPr lang="en-US" sz="2000" dirty="0" smtClean="0"/>
              <a:t>Manufacturers Association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888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942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IAOB 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- International Automotive Oversight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Bureau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14400"/>
            <a:ext cx="91440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latin typeface="Cambria" panose="02040503050406030204" pitchFamily="18" charset="0"/>
              </a:rPr>
              <a:t>ANFIA, IAOB, </a:t>
            </a:r>
            <a:r>
              <a:rPr lang="en-US" sz="2000" b="1" dirty="0" smtClean="0">
                <a:latin typeface="Cambria" panose="02040503050406030204" pitchFamily="18" charset="0"/>
              </a:rPr>
              <a:t>IATF-FRANCE, </a:t>
            </a:r>
            <a:r>
              <a:rPr lang="en-US" sz="2000" b="1" dirty="0">
                <a:latin typeface="Cambria" panose="02040503050406030204" pitchFamily="18" charset="0"/>
              </a:rPr>
              <a:t>SMMT, </a:t>
            </a:r>
            <a:r>
              <a:rPr lang="en-US" sz="2000" b="1" dirty="0" smtClean="0">
                <a:latin typeface="Cambria" panose="02040503050406030204" pitchFamily="18" charset="0"/>
              </a:rPr>
              <a:t>VDA-QMC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Cambria" panose="02040503050406030204" pitchFamily="18" charset="0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Implementation of IATF registration scheme and rules via a common process</a:t>
            </a:r>
          </a:p>
          <a:p>
            <a:pPr marL="1257300" lvl="2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</a:rPr>
              <a:t>Witness audits</a:t>
            </a:r>
          </a:p>
          <a:p>
            <a:pPr marL="1257300" lvl="2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</a:rPr>
              <a:t>Auditor qualification training and exam</a:t>
            </a:r>
          </a:p>
          <a:p>
            <a:pPr marL="1257300" lvl="2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</a:rPr>
              <a:t>Monitor CB/auditor </a:t>
            </a:r>
            <a:r>
              <a:rPr lang="en-US" dirty="0" smtClean="0">
                <a:latin typeface="Cambria" panose="02040503050406030204" pitchFamily="18" charset="0"/>
              </a:rPr>
              <a:t>performance</a:t>
            </a:r>
          </a:p>
          <a:p>
            <a:pPr lvl="2">
              <a:lnSpc>
                <a:spcPct val="900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Apply and implement IATF policy and decisions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Coordinate </a:t>
            </a:r>
            <a:r>
              <a:rPr lang="en-US" dirty="0">
                <a:latin typeface="Cambria" panose="02040503050406030204" pitchFamily="18" charset="0"/>
              </a:rPr>
              <a:t>special projects and work teams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Develop </a:t>
            </a:r>
            <a:r>
              <a:rPr lang="en-US" dirty="0">
                <a:latin typeface="Cambria" panose="02040503050406030204" pitchFamily="18" charset="0"/>
              </a:rPr>
              <a:t>sanctioned interpretations and recommendations for improvement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Database </a:t>
            </a:r>
            <a:r>
              <a:rPr lang="en-US" dirty="0">
                <a:latin typeface="Cambria" panose="02040503050406030204" pitchFamily="18" charset="0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93912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942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Goal of IATF 16949:2016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711691"/>
            <a:ext cx="8839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Goal of the IATF 16949 standard is the development of strong QMS that; </a:t>
            </a:r>
            <a:endParaRPr lang="en-US" sz="2000" b="1" dirty="0" smtClean="0"/>
          </a:p>
          <a:p>
            <a:endParaRPr lang="en-US" sz="2000" b="1" dirty="0" smtClean="0"/>
          </a:p>
          <a:p>
            <a:pPr marL="342900" indent="-342900">
              <a:buAutoNum type="arabicPeriod"/>
            </a:pPr>
            <a:r>
              <a:rPr lang="en-US" dirty="0" smtClean="0"/>
              <a:t>Provides </a:t>
            </a:r>
            <a:r>
              <a:rPr lang="en-US" dirty="0"/>
              <a:t>for continual improvements 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Emphasizes </a:t>
            </a:r>
            <a:r>
              <a:rPr lang="en-US" dirty="0"/>
              <a:t>defect prevention 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Promotes </a:t>
            </a:r>
            <a:r>
              <a:rPr lang="en-US" dirty="0"/>
              <a:t>reduction of variation and waste </a:t>
            </a:r>
            <a:r>
              <a:rPr lang="en-US" dirty="0" smtClean="0"/>
              <a:t>throughout </a:t>
            </a:r>
            <a:r>
              <a:rPr lang="en-US" dirty="0"/>
              <a:t>the supply chain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Includes specific requirements and tools from the automotive industry (Development of Quality Management System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8646"/>
            <a:ext cx="723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Comparison Between ISO 9001 :2015 &amp; ISO 9001 :2008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" y="609600"/>
            <a:ext cx="91417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1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30" y="9038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Differences </a:t>
            </a:r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Terminologies</a:t>
            </a: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886976"/>
              </p:ext>
            </p:extLst>
          </p:nvPr>
        </p:nvGraphicFramePr>
        <p:xfrm>
          <a:off x="152400" y="762000"/>
          <a:ext cx="8839200" cy="5486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2265"/>
                <a:gridCol w="4536935"/>
              </a:tblGrid>
              <a:tr h="5747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ISO 9001:2008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ISO 9001:2015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574766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Products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Products and services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595666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Exclusions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Not used (See Clause A.5 for clarification of applicability)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846473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Management representative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Process Owners (Similar responsibilities and authorities are assigned but no requirement for a single management representative)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595666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Documentation, quality manual, documented procedures, records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Documented information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574766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Work environment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Environment for the operation of processes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574766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Monitoring and measuring equipment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Monitoring and measuring resources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574766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Purchased product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Externally provided products and services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574766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Supplier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External provider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0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87868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Comparison in Clauses and Sub-clauses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6200" y="609602"/>
          <a:ext cx="8991600" cy="5711707"/>
        </p:xfrm>
        <a:graphic>
          <a:graphicData uri="http://schemas.openxmlformats.org/drawingml/2006/table">
            <a:tbl>
              <a:tblPr/>
              <a:tblGrid>
                <a:gridCol w="2997200"/>
                <a:gridCol w="2997200"/>
                <a:gridCol w="2997200"/>
              </a:tblGrid>
              <a:tr h="4571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ISO 9001:2008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ISO 9001:2015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mbria" pitchFamily="18" charset="0"/>
                        </a:rPr>
                        <a:t>Changes/Remarks</a:t>
                      </a:r>
                    </a:p>
                  </a:txBody>
                  <a:tcPr marL="58519" marR="58519" marT="29260" marB="29260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2652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0. Introduction</a:t>
                      </a: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0. Introduction</a:t>
                      </a: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" pitchFamily="18" charset="0"/>
                        </a:rPr>
                        <a:t>No Change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8519" marR="58519" marT="29260" marB="29260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2652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2"/>
                        </a:rPr>
                        <a:t>1. Scope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1. Scope</a:t>
                      </a: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" pitchFamily="18" charset="0"/>
                        </a:rPr>
                        <a:t>No Change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8519" marR="58519" marT="29260" marB="29260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6061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3"/>
                        </a:rPr>
                        <a:t>2. Normative references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2. Normative references</a:t>
                      </a: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" pitchFamily="18" charset="0"/>
                        </a:rPr>
                        <a:t>No Change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8519" marR="58519" marT="29260" marB="29260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6061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4"/>
                        </a:rPr>
                        <a:t>3. Terms and definitions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3. Terms and definitions</a:t>
                      </a: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" pitchFamily="18" charset="0"/>
                        </a:rPr>
                        <a:t>New</a:t>
                      </a:r>
                      <a:r>
                        <a:rPr lang="en-US" sz="1400" baseline="0" dirty="0" smtClean="0">
                          <a:latin typeface="Cambria" pitchFamily="18" charset="0"/>
                        </a:rPr>
                        <a:t> Definitions are added such as Aftermarket Part, Accessory Part, DFA, DFM, DFMA, Escalation, FTA, etc.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8519" marR="58519" marT="29260" marB="29260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6061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5"/>
                        </a:rPr>
                        <a:t>4. Quality Management System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4. Context of the organization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" pitchFamily="18" charset="0"/>
                        </a:rPr>
                        <a:t>Added Communication</a:t>
                      </a:r>
                      <a:r>
                        <a:rPr lang="en-US" sz="1400" baseline="0" dirty="0" smtClean="0">
                          <a:latin typeface="Cambria" pitchFamily="18" charset="0"/>
                        </a:rPr>
                        <a:t> to External Parties and Risk Assessment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8519" marR="58519" marT="29260" marB="29260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3513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6"/>
                        </a:rPr>
                        <a:t>4.1 General Requirements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4.1 Understanding the organization and its context</a:t>
                      </a: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8519" marR="58519" marT="29260" marB="29260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4550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7"/>
                        </a:rPr>
                        <a:t>4.2 Documentation Requirements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8519" marR="58519" marT="29260" marB="29260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5689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8"/>
                        </a:rPr>
                        <a:t>4.2.1 General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8519" marR="58519" marT="29260" marB="29260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84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9"/>
                        </a:rPr>
                        <a:t>4.2.2 Quality Manual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654762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0"/>
                        </a:rPr>
                        <a:t>4.2.3 Control of Documents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7.5 Documented Information</a:t>
                      </a: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Records and Documents are now "</a:t>
                      </a:r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1"/>
                        </a:rPr>
                        <a:t>Documented Information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"</a:t>
                      </a: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1285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2"/>
                        </a:rPr>
                        <a:t>4.2.4 Control of Records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7.5 Documented Information</a:t>
                      </a: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Records and Documents are now "</a:t>
                      </a:r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1"/>
                        </a:rPr>
                        <a:t>Documented Information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"</a:t>
                      </a: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7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87868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Changes in Index</a:t>
            </a: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6200" y="609602"/>
          <a:ext cx="8991600" cy="5586103"/>
        </p:xfrm>
        <a:graphic>
          <a:graphicData uri="http://schemas.openxmlformats.org/drawingml/2006/table">
            <a:tbl>
              <a:tblPr/>
              <a:tblGrid>
                <a:gridCol w="3505200"/>
                <a:gridCol w="2489200"/>
                <a:gridCol w="2997200"/>
              </a:tblGrid>
              <a:tr h="4770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ISO 9001:2008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ISO 9001:2015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mbria" pitchFamily="18" charset="0"/>
                        </a:rPr>
                        <a:t>Changes/Remarks</a:t>
                      </a:r>
                    </a:p>
                  </a:txBody>
                  <a:tcPr marL="58519" marR="58519" marT="29260" marB="29260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5797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2"/>
                        </a:rPr>
                        <a:t>5. Management Responsibility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5. Leadership</a:t>
                      </a: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0003" marR="50003" marT="25002" marB="25002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5797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3"/>
                        </a:rPr>
                        <a:t>5.1 Management Commitment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0003" marR="50003" marT="25002" marB="25002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5797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4"/>
                        </a:rPr>
                        <a:t>5.2 Customer Focus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0003" marR="50003" marT="25002" marB="25002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5797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5"/>
                        </a:rPr>
                        <a:t>5.3 Quality Policy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0003" marR="50003" marT="25002" marB="25002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5797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6"/>
                        </a:rPr>
                        <a:t>5.4 Planning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6. Planning</a:t>
                      </a: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0003" marR="50003" marT="25002" marB="25002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5797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7"/>
                        </a:rPr>
                        <a:t>5.4.1 Quality Objectives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0003" marR="50003" marT="25002" marB="25002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1361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8"/>
                        </a:rPr>
                        <a:t>5.4.2 Quality Management System Planning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0003" marR="50003" marT="25002" marB="25002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7172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9"/>
                        </a:rPr>
                        <a:t>5.5 Responsibility, Authority, and Communication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0003" marR="50003" marT="25002" marB="25002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766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0"/>
                        </a:rPr>
                        <a:t>5.5.1 Responsibility and Authority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0003" marR="50003" marT="25002" marB="25002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4255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1"/>
                        </a:rPr>
                        <a:t>5.5.2 Management Representative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 smtClean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2"/>
                        </a:rPr>
                        <a:t>MR not required</a:t>
                      </a:r>
                      <a:r>
                        <a:rPr lang="en-US" sz="1400" u="sng" dirty="0" smtClean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</a:rPr>
                        <a:t>. Process</a:t>
                      </a:r>
                      <a:r>
                        <a:rPr lang="en-US" sz="1400" u="sng" baseline="0" dirty="0" smtClean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</a:rPr>
                        <a:t> Owners are the MRs of their respective functions.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9949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3"/>
                        </a:rPr>
                        <a:t>5.5.3 Internal Communications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0003" marR="50003" marT="25002" marB="25002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9834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4"/>
                        </a:rPr>
                        <a:t>5.6 Management Review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9.3 Management Review</a:t>
                      </a: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0003" marR="50003" marT="25002" marB="25002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31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5"/>
                        </a:rPr>
                        <a:t>5.6.1 General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0003" marR="50003" marT="25002" marB="25002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242999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6"/>
                        </a:rPr>
                        <a:t>5.6.2 Review Input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0003" marR="50003" marT="25002" marB="25002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484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7"/>
                        </a:rPr>
                        <a:t>5.6.3 Review Output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626" marR="15626" marT="15626" marB="15626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0003" marR="50003" marT="25002" marB="25002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0003" marR="50003" marT="25002" marB="25002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6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87868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Changes in Index</a:t>
            </a: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6200" y="609602"/>
          <a:ext cx="8991600" cy="5562599"/>
        </p:xfrm>
        <a:graphic>
          <a:graphicData uri="http://schemas.openxmlformats.org/drawingml/2006/table">
            <a:tbl>
              <a:tblPr/>
              <a:tblGrid>
                <a:gridCol w="3352800"/>
                <a:gridCol w="2641600"/>
                <a:gridCol w="2997200"/>
              </a:tblGrid>
              <a:tr h="4779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ISO 9001:2008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ISO 9001:2015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mbria" pitchFamily="18" charset="0"/>
                        </a:rPr>
                        <a:t>Changes/Remarks</a:t>
                      </a:r>
                    </a:p>
                  </a:txBody>
                  <a:tcPr marL="58519" marR="58519" marT="29260" marB="29260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6414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2"/>
                        </a:rPr>
                        <a:t>6. Resource Management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7. Support</a:t>
                      </a: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6414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3"/>
                        </a:rPr>
                        <a:t>6.1 Provision of Resources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7.1 Resources</a:t>
                      </a: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6414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4"/>
                        </a:rPr>
                        <a:t>6.2 Human Resources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7.2 Competence</a:t>
                      </a: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6414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5"/>
                        </a:rPr>
                        <a:t>6.2.1 General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3599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6"/>
                        </a:rPr>
                        <a:t>6.2.2 Competence, Training, and Awareness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7.2 Competence</a:t>
                      </a: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6414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7"/>
                        </a:rPr>
                        <a:t>6.3 Infrastructure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8163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8"/>
                        </a:rPr>
                        <a:t>6.4 Work Environment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8163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9"/>
                        </a:rPr>
                        <a:t>7. Product Realization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8. Operation</a:t>
                      </a: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452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0"/>
                        </a:rPr>
                        <a:t>7.1 Planning of Product Realization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0943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1"/>
                        </a:rPr>
                        <a:t>7.2 Customer-Related Processes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3599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2"/>
                        </a:rPr>
                        <a:t>7.2.1 Determination of Requirements Related to the Product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3599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3"/>
                        </a:rPr>
                        <a:t>7.2.2 Review of Requirements Related to the Product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4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4"/>
                        </a:rPr>
                        <a:t>7.2.3 Customer Communication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09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87868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Changes in Index</a:t>
            </a: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6200" y="609602"/>
          <a:ext cx="8991600" cy="5562597"/>
        </p:xfrm>
        <a:graphic>
          <a:graphicData uri="http://schemas.openxmlformats.org/drawingml/2006/table">
            <a:tbl>
              <a:tblPr/>
              <a:tblGrid>
                <a:gridCol w="2997200"/>
                <a:gridCol w="2997200"/>
                <a:gridCol w="2997200"/>
              </a:tblGrid>
              <a:tr h="54354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ISO 9001:2008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ISO 9001:2015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mbria" pitchFamily="18" charset="0"/>
                        </a:rPr>
                        <a:t>Changes/Remarks</a:t>
                      </a:r>
                    </a:p>
                  </a:txBody>
                  <a:tcPr marL="58519" marR="58519" marT="29260" marB="29260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9812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2"/>
                        </a:rPr>
                        <a:t>7.3 Design and Development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1668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3"/>
                        </a:rPr>
                        <a:t>7.3.1 Design and Development Planning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9812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4"/>
                        </a:rPr>
                        <a:t>7.3.2 Design and Development Inputs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9812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5"/>
                        </a:rPr>
                        <a:t>7.3.3 Design and Development Outputs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9812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6"/>
                        </a:rPr>
                        <a:t>7.3.4 Design and Development Review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1668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7"/>
                        </a:rPr>
                        <a:t>7.3.5 Design and Development Verification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1668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8"/>
                        </a:rPr>
                        <a:t>7.3.6 Design and Development Validation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1668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9"/>
                        </a:rPr>
                        <a:t>7.3.7 Control of Design and Development Changes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7923" marR="17923" marT="17923" marB="1792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1842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0"/>
                        </a:rPr>
                        <a:t>7.4 Purchasing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9812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1"/>
                        </a:rPr>
                        <a:t>7.4.1 Purchasing Process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9812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2"/>
                        </a:rPr>
                        <a:t>7.4.2 Purchasing Information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1665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3"/>
                        </a:rPr>
                        <a:t>7.4.3 Verification of Purchased Product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7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87868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Changes in Index</a:t>
            </a: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6200" y="609602"/>
          <a:ext cx="8991600" cy="5622714"/>
        </p:xfrm>
        <a:graphic>
          <a:graphicData uri="http://schemas.openxmlformats.org/drawingml/2006/table">
            <a:tbl>
              <a:tblPr/>
              <a:tblGrid>
                <a:gridCol w="2997200"/>
                <a:gridCol w="2997200"/>
                <a:gridCol w="2997200"/>
              </a:tblGrid>
              <a:tr h="4571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ISO 9001:2008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ISO 9001:2015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mbria" pitchFamily="18" charset="0"/>
                        </a:rPr>
                        <a:t>Changes/Remarks</a:t>
                      </a:r>
                    </a:p>
                  </a:txBody>
                  <a:tcPr marL="58519" marR="58519" marT="29260" marB="29260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2652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2"/>
                        </a:rPr>
                        <a:t>7.5 Production and Service Provision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2652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3"/>
                        </a:rPr>
                        <a:t>7.5.1 Control of Production and Service Provision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2652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4"/>
                        </a:rPr>
                        <a:t>7.5.2 Validation of Processes for Production and Service Provision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2652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5"/>
                        </a:rPr>
                        <a:t>7.5.3 Identification and Traceability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8.5.2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Identification and traceability</a:t>
                      </a: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2652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6"/>
                        </a:rPr>
                        <a:t>7.5.4 Customer Property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2652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7"/>
                        </a:rPr>
                        <a:t>7.5.5 Preservation of </a:t>
                      </a:r>
                      <a:r>
                        <a:rPr lang="en-US" sz="1400" u="sng" kern="1200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  <a:hlinkClick r:id="rId7"/>
                        </a:rPr>
                        <a:t>Product</a:t>
                      </a:r>
                      <a:endParaRPr lang="en-US" sz="1400" u="sng" kern="1200" dirty="0">
                        <a:solidFill>
                          <a:srgbClr val="24880C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8.5.4 Preservation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4449" marR="14449" marT="14449" marB="14449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Production and service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7354" marR="57354" marT="28677" marB="2867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2652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8"/>
                        </a:rPr>
                        <a:t>7.6 Control of Monitoring and Measuring Equipment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50475" marR="50475" marT="25237" marB="2523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2652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9"/>
                        </a:rPr>
                        <a:t>8. Measurement, Analysis, and Improvement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9. Performance evaluation</a:t>
                      </a: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2652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0"/>
                        </a:rPr>
                        <a:t>8.1 General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2652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1"/>
                        </a:rPr>
                        <a:t>8.2 Monitoring and Measurement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2652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2"/>
                        </a:rPr>
                        <a:t>8.2.1 Customer Satisfaction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2652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3"/>
                        </a:rPr>
                        <a:t>8.2.2 Internal Audit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9.2 Internal Audit</a:t>
                      </a: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2652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4"/>
                        </a:rPr>
                        <a:t>8.2.3 Monitoring and Measurement of Processes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2652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15"/>
                        </a:rPr>
                        <a:t>8.2.4 Monitoring and Measurement of Product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2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87" y="2362200"/>
            <a:ext cx="4772025" cy="2790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942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do you know about QMS?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4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7868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Changes in Index</a:t>
            </a: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378766"/>
              </p:ext>
            </p:extLst>
          </p:nvPr>
        </p:nvGraphicFramePr>
        <p:xfrm>
          <a:off x="76200" y="609602"/>
          <a:ext cx="8991600" cy="2926328"/>
        </p:xfrm>
        <a:graphic>
          <a:graphicData uri="http://schemas.openxmlformats.org/drawingml/2006/table">
            <a:tbl>
              <a:tblPr/>
              <a:tblGrid>
                <a:gridCol w="2997200"/>
                <a:gridCol w="2997200"/>
                <a:gridCol w="2997200"/>
              </a:tblGrid>
              <a:tr h="5307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ISO 9001:2008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ISO 9001:2015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8287" marR="18287" marT="18287" marB="18287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mbria" pitchFamily="18" charset="0"/>
                        </a:rPr>
                        <a:t>Changes/Remarks</a:t>
                      </a:r>
                    </a:p>
                  </a:txBody>
                  <a:tcPr marL="58519" marR="58519" marT="29260" marB="29260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1335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2"/>
                        </a:rPr>
                        <a:t>8.3 Control of Nonconforming Product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335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3"/>
                        </a:rPr>
                        <a:t>8.4 Analysis of Data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335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4"/>
                        </a:rPr>
                        <a:t>8.5 Improvement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10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Improvement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335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5"/>
                        </a:rPr>
                        <a:t>8.5.1 Continual Improvement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10.3 Continual improvement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981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6"/>
                        </a:rPr>
                        <a:t>8.5.2 Corrective Action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10.2</a:t>
                      </a:r>
                      <a:r>
                        <a:rPr lang="en-US" sz="1400" baseline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40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Nonconformity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and corrective action</a:t>
                      </a: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335"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24880C"/>
                          </a:solidFill>
                          <a:effectLst/>
                          <a:latin typeface="Cambria" pitchFamily="18" charset="0"/>
                          <a:hlinkClick r:id="rId7"/>
                        </a:rPr>
                        <a:t>8.5.3 Preventive Action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-Replaced by Risk Based Thinking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and Risk Assessments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5773" marR="15773" marT="15773" marB="15773" anchor="ctr">
                    <a:lnL w="9525" cap="flat" cmpd="sng" algn="ctr">
                      <a:solidFill>
                        <a:srgbClr val="248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93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942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What is new in IATF 16949?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" y="685800"/>
            <a:ext cx="911556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942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What is new in IATF 16949?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101"/>
            <a:ext cx="9144000" cy="571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457200" y="152400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42900" y="14097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326975" y="14097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26225" y="140251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78670" y="140251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115300" y="140251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ular Callout 28"/>
          <p:cNvSpPr/>
          <p:nvPr/>
        </p:nvSpPr>
        <p:spPr>
          <a:xfrm>
            <a:off x="85514" y="2004204"/>
            <a:ext cx="1676400" cy="728932"/>
          </a:xfrm>
          <a:prstGeom prst="wedgeRectCallout">
            <a:avLst>
              <a:gd name="adj1" fmla="val 59033"/>
              <a:gd name="adj2" fmla="val -118786"/>
            </a:avLst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mbria" pitchFamily="18" charset="0"/>
              </a:rPr>
              <a:t>September 2015: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mbria" pitchFamily="18" charset="0"/>
              </a:rPr>
              <a:t>ISO 9001:2015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mbria" pitchFamily="18" charset="0"/>
              </a:rPr>
              <a:t>Standard Released</a:t>
            </a:r>
            <a:endParaRPr lang="en-US" sz="12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1885306" y="2014268"/>
            <a:ext cx="1676400" cy="738996"/>
          </a:xfrm>
          <a:prstGeom prst="wedgeRectCallout">
            <a:avLst>
              <a:gd name="adj1" fmla="val 1682"/>
              <a:gd name="adj2" fmla="val -114975"/>
            </a:avLst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mbria" pitchFamily="18" charset="0"/>
              </a:rPr>
              <a:t>April 2016: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mbria" pitchFamily="18" charset="0"/>
              </a:rPr>
              <a:t>IATF Standard conference to review draft 16949 standard</a:t>
            </a:r>
            <a:endParaRPr lang="en-US" sz="12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3657600" y="2014268"/>
            <a:ext cx="1676400" cy="738996"/>
          </a:xfrm>
          <a:prstGeom prst="wedgeRectCallout">
            <a:avLst>
              <a:gd name="adj1" fmla="val -29206"/>
              <a:gd name="adj2" fmla="val -108278"/>
            </a:avLst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mbria" pitchFamily="18" charset="0"/>
              </a:rPr>
              <a:t>October 2016: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mbria" pitchFamily="18" charset="0"/>
              </a:rPr>
              <a:t>Expected publication of IATF 16949</a:t>
            </a:r>
            <a:endParaRPr lang="en-US" sz="12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2" name="Rectangular Callout 31"/>
          <p:cNvSpPr/>
          <p:nvPr/>
        </p:nvSpPr>
        <p:spPr>
          <a:xfrm>
            <a:off x="5454770" y="2004204"/>
            <a:ext cx="1676400" cy="738996"/>
          </a:xfrm>
          <a:prstGeom prst="wedgeRectCallout">
            <a:avLst>
              <a:gd name="adj1" fmla="val -43078"/>
              <a:gd name="adj2" fmla="val -116387"/>
            </a:avLst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mbria" pitchFamily="18" charset="0"/>
              </a:rPr>
              <a:t>October 2017: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mbria" pitchFamily="18" charset="0"/>
              </a:rPr>
              <a:t>No further audit to ISO/TS 16949:2009</a:t>
            </a:r>
            <a:endParaRPr lang="en-US" sz="12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3" name="Rectangular Callout 32"/>
          <p:cNvSpPr/>
          <p:nvPr/>
        </p:nvSpPr>
        <p:spPr>
          <a:xfrm>
            <a:off x="7277100" y="2014268"/>
            <a:ext cx="1676400" cy="728932"/>
          </a:xfrm>
          <a:prstGeom prst="wedgeRectCallout">
            <a:avLst>
              <a:gd name="adj1" fmla="val -12740"/>
              <a:gd name="adj2" fmla="val -110723"/>
            </a:avLst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mbria" pitchFamily="18" charset="0"/>
              </a:rPr>
              <a:t>September 2018: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mbria" pitchFamily="18" charset="0"/>
              </a:rPr>
              <a:t>Full conformance with new IATF 16949</a:t>
            </a:r>
            <a:endParaRPr lang="en-US" sz="12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659703" y="1432560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990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itchFamily="18" charset="0"/>
              </a:rPr>
              <a:t>2015		    2016		     2017  </a:t>
            </a:r>
            <a:r>
              <a:rPr lang="en-US" sz="1200" dirty="0" smtClean="0">
                <a:latin typeface="Cambria" pitchFamily="18" charset="0"/>
              </a:rPr>
              <a:t>March 2017:                     </a:t>
            </a:r>
            <a:r>
              <a:rPr lang="en-US" sz="1400" dirty="0" smtClean="0">
                <a:latin typeface="Cambria" pitchFamily="18" charset="0"/>
              </a:rPr>
              <a:t>2018</a:t>
            </a:r>
          </a:p>
          <a:p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smtClean="0">
                <a:latin typeface="Cambria" pitchFamily="18" charset="0"/>
              </a:rPr>
              <a:t>			                                             Kick off development			</a:t>
            </a:r>
            <a:r>
              <a:rPr lang="en-US" sz="1400" dirty="0" smtClean="0">
                <a:latin typeface="Cambria" pitchFamily="18" charset="0"/>
              </a:rPr>
              <a:t>	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76200"/>
            <a:ext cx="521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Transition of </a:t>
            </a:r>
            <a:r>
              <a:rPr lang="en-US" dirty="0" smtClean="0"/>
              <a:t>IATF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2835338"/>
            <a:ext cx="5378570" cy="34130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883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0" y="76200"/>
            <a:ext cx="521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Transition of </a:t>
            </a:r>
            <a:r>
              <a:rPr lang="en-US" dirty="0" smtClean="0"/>
              <a:t>IATF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623887"/>
            <a:ext cx="59055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4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942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Why Transition to IATF 16949 : 2016?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85800"/>
            <a:ext cx="891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Why transition to new automotive Standard</a:t>
            </a:r>
            <a:r>
              <a:rPr lang="en-US" sz="2000" b="1" dirty="0" smtClean="0"/>
              <a:t>?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Increased </a:t>
            </a:r>
            <a:r>
              <a:rPr lang="en-US" dirty="0"/>
              <a:t>expectation from stake holders (OEMs, Regulatory bodies…) 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Development </a:t>
            </a:r>
            <a:r>
              <a:rPr lang="en-US" dirty="0"/>
              <a:t>in and emergence of new Manufacturing Technologies 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Raising </a:t>
            </a:r>
            <a:r>
              <a:rPr lang="en-US" dirty="0"/>
              <a:t>the bar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366" y="2362200"/>
            <a:ext cx="4514850" cy="356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942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ROADMAP FOR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TRANSITION TO IATF 16949:2016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5021" y="762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We are currently certified to </a:t>
            </a:r>
            <a:endParaRPr lang="en-US" b="1" dirty="0" smtClean="0"/>
          </a:p>
          <a:p>
            <a:r>
              <a:rPr lang="en-US" b="1" dirty="0" smtClean="0"/>
              <a:t>ISO/TS </a:t>
            </a:r>
            <a:r>
              <a:rPr lang="en-US" b="1" dirty="0"/>
              <a:t>16949:2009 </a:t>
            </a:r>
            <a:endParaRPr lang="en-US" b="1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What </a:t>
            </a:r>
            <a:r>
              <a:rPr lang="en-US" b="1" dirty="0">
                <a:solidFill>
                  <a:srgbClr val="FF0000"/>
                </a:solidFill>
              </a:rPr>
              <a:t>should I do?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328" y="609600"/>
            <a:ext cx="5762625" cy="5638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3365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9426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Timeframe 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for transition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audit to 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IATF 16949?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3912"/>
            <a:ext cx="80772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26498"/>
            <a:ext cx="6858000" cy="285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3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0" y="76200"/>
            <a:ext cx="521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ISO 9001 Certification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7772400" cy="553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87868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Risk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3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71" y="83457"/>
            <a:ext cx="4931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you understand by QMS?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71" y="449307"/>
            <a:ext cx="9009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Cambria" pitchFamily="18" charset="0"/>
              </a:rPr>
              <a:t>Quality Management System: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mbria" pitchFamily="18" charset="0"/>
              </a:rPr>
              <a:t>A Quality Management System is a collection of -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947" y="1540444"/>
            <a:ext cx="3226679" cy="40808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 2" charset="0"/>
              <a:buChar char=""/>
              <a:defRPr/>
            </a:pPr>
            <a:r>
              <a:rPr lang="en-US" sz="2800" dirty="0" smtClean="0">
                <a:solidFill>
                  <a:srgbClr val="002060"/>
                </a:solidFill>
                <a:latin typeface="Rockwell"/>
                <a:cs typeface="Rockwell"/>
              </a:rPr>
              <a:t> Policies, </a:t>
            </a:r>
          </a:p>
          <a:p>
            <a:pPr algn="l">
              <a:buFont typeface="Wingdings 2" charset="0"/>
              <a:buChar char=""/>
              <a:defRPr/>
            </a:pPr>
            <a:r>
              <a:rPr lang="en-US" sz="2800" dirty="0" smtClean="0">
                <a:solidFill>
                  <a:srgbClr val="002060"/>
                </a:solidFill>
                <a:latin typeface="Rockwell"/>
                <a:cs typeface="Rockwell"/>
              </a:rPr>
              <a:t> Processes</a:t>
            </a:r>
          </a:p>
          <a:p>
            <a:pPr algn="l">
              <a:buFont typeface="Wingdings 2" charset="0"/>
              <a:buChar char=""/>
              <a:defRPr/>
            </a:pPr>
            <a:r>
              <a:rPr lang="en-US" sz="2800" dirty="0" smtClean="0">
                <a:solidFill>
                  <a:srgbClr val="002060"/>
                </a:solidFill>
                <a:latin typeface="Rockwell"/>
                <a:cs typeface="Rockwell"/>
              </a:rPr>
              <a:t> Procedures</a:t>
            </a:r>
          </a:p>
          <a:p>
            <a:pPr algn="l">
              <a:buFont typeface="Wingdings 2" charset="0"/>
              <a:buChar char=""/>
              <a:defRPr/>
            </a:pPr>
            <a:r>
              <a:rPr lang="en-US" sz="2800" dirty="0" smtClean="0">
                <a:solidFill>
                  <a:srgbClr val="002060"/>
                </a:solidFill>
                <a:latin typeface="Rockwell"/>
                <a:cs typeface="Rockwell"/>
              </a:rPr>
              <a:t> Plans </a:t>
            </a:r>
          </a:p>
          <a:p>
            <a:pPr algn="l">
              <a:buFont typeface="Wingdings 2" charset="0"/>
              <a:buChar char=""/>
              <a:defRPr/>
            </a:pPr>
            <a:r>
              <a:rPr lang="en-US" sz="2800" dirty="0" smtClean="0">
                <a:solidFill>
                  <a:srgbClr val="002060"/>
                </a:solidFill>
                <a:latin typeface="Rockwell"/>
                <a:cs typeface="Rockwell"/>
              </a:rPr>
              <a:t> Resources</a:t>
            </a:r>
          </a:p>
          <a:p>
            <a:pPr algn="l">
              <a:buFont typeface="Wingdings 2" charset="0"/>
              <a:buChar char=""/>
              <a:defRPr/>
            </a:pPr>
            <a:r>
              <a:rPr lang="en-US" sz="2800" dirty="0" smtClean="0">
                <a:solidFill>
                  <a:srgbClr val="002060"/>
                </a:solidFill>
                <a:latin typeface="Rockwell"/>
                <a:cs typeface="Rockwell"/>
              </a:rPr>
              <a:t> Practices</a:t>
            </a:r>
          </a:p>
          <a:p>
            <a:pPr algn="l">
              <a:buFont typeface="Wingdings 2" charset="0"/>
              <a:buChar char=""/>
              <a:defRPr/>
            </a:pPr>
            <a:r>
              <a:rPr lang="en-US" sz="2800" dirty="0" smtClean="0">
                <a:solidFill>
                  <a:srgbClr val="002060"/>
                </a:solidFill>
                <a:latin typeface="Rockwell"/>
                <a:cs typeface="Rockwell"/>
              </a:rPr>
              <a:t> Responsibilities</a:t>
            </a:r>
          </a:p>
          <a:p>
            <a:pPr algn="l">
              <a:buFont typeface="Wingdings 2" charset="0"/>
              <a:buChar char=""/>
              <a:defRPr/>
            </a:pPr>
            <a:r>
              <a:rPr lang="en-US" sz="2800" dirty="0" smtClean="0">
                <a:solidFill>
                  <a:srgbClr val="002060"/>
                </a:solidFill>
                <a:latin typeface="Rockwell"/>
                <a:cs typeface="Rockwell"/>
              </a:rPr>
              <a:t> Authorities</a:t>
            </a:r>
          </a:p>
          <a:p>
            <a:pPr algn="l">
              <a:buFont typeface="Wingdings 2" charset="0"/>
              <a:buNone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algn="l">
              <a:buFont typeface="Wingdings 2" charset="0"/>
              <a:buChar char=""/>
              <a:defRPr/>
            </a:pPr>
            <a:endParaRPr 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290516" cy="315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505201" y="2617683"/>
            <a:ext cx="1219200" cy="42199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24401" y="4218595"/>
            <a:ext cx="4419600" cy="96300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 smtClean="0">
                <a:solidFill>
                  <a:srgbClr val="002060"/>
                </a:solidFill>
                <a:latin typeface="Rockwell"/>
                <a:cs typeface="Rockwell"/>
              </a:rPr>
              <a:t>To </a:t>
            </a:r>
            <a:r>
              <a:rPr lang="en-US" sz="1800" dirty="0">
                <a:solidFill>
                  <a:srgbClr val="002060"/>
                </a:solidFill>
                <a:latin typeface="Rockwell"/>
                <a:cs typeface="Rockwell"/>
              </a:rPr>
              <a:t>achieve product and services quality levels, customer satisfaction and company objectives</a:t>
            </a:r>
            <a:r>
              <a:rPr lang="en-US" sz="1800" dirty="0" smtClean="0">
                <a:solidFill>
                  <a:srgbClr val="002060"/>
                </a:solidFill>
                <a:latin typeface="Rockwell"/>
                <a:cs typeface="Rockwell"/>
              </a:rPr>
              <a:t>.</a:t>
            </a:r>
            <a:endParaRPr lang="en-US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4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09600"/>
            <a:ext cx="4495800" cy="5590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38" y="609600"/>
            <a:ext cx="49109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To minimize the likelihood of failure during new program development</a:t>
            </a:r>
          </a:p>
          <a:p>
            <a:r>
              <a:rPr lang="en-US" sz="1600" dirty="0" smtClean="0">
                <a:latin typeface="Cambria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To maximize the potential realization of planned activities.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 smtClean="0"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To ensure risk-based thinking is pervasive throughout the organization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 smtClean="0"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Top management needs to be actively engaged.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 smtClean="0"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Risk-based is essential for achieving </a:t>
            </a:r>
            <a:r>
              <a:rPr lang="en-US" sz="1600" dirty="0">
                <a:latin typeface="Cambria" pitchFamily="18" charset="0"/>
              </a:rPr>
              <a:t>an effective quality management </a:t>
            </a:r>
            <a:r>
              <a:rPr lang="en-US" sz="1600" dirty="0" smtClean="0">
                <a:latin typeface="Cambria" pitchFamily="18" charset="0"/>
              </a:rPr>
              <a:t>system.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 smtClean="0"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Carrying out preventive action to eliminate potential nonconformities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 smtClean="0"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To </a:t>
            </a:r>
            <a:r>
              <a:rPr lang="en-US" sz="1600" dirty="0">
                <a:latin typeface="Cambria" pitchFamily="18" charset="0"/>
              </a:rPr>
              <a:t>conform to the requirements of </a:t>
            </a:r>
            <a:r>
              <a:rPr lang="en-US" sz="1600" dirty="0" smtClean="0">
                <a:latin typeface="Cambria" pitchFamily="18" charset="0"/>
              </a:rPr>
              <a:t>International </a:t>
            </a:r>
            <a:r>
              <a:rPr lang="en-US" sz="1600" dirty="0">
                <a:latin typeface="Cambria" pitchFamily="18" charset="0"/>
              </a:rPr>
              <a:t>Standard, an organization needs to plan </a:t>
            </a:r>
            <a:r>
              <a:rPr lang="en-US" sz="1600" dirty="0" smtClean="0">
                <a:latin typeface="Cambria" pitchFamily="18" charset="0"/>
              </a:rPr>
              <a:t>and implement </a:t>
            </a:r>
            <a:r>
              <a:rPr lang="en-US" sz="1600" dirty="0">
                <a:latin typeface="Cambria" pitchFamily="18" charset="0"/>
              </a:rPr>
              <a:t>actions to address risks and opportunities.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7868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Risk </a:t>
            </a: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Based Thinking</a:t>
            </a: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0" y="76200"/>
            <a:ext cx="521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Our Experience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9274" y="504825"/>
            <a:ext cx="8042275" cy="4857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 smtClean="0">
                <a:solidFill>
                  <a:srgbClr val="00B050"/>
                </a:solidFill>
                <a:latin typeface="Bernard MT Condensed" panose="02050806060905020404" pitchFamily="18" charset="0"/>
              </a:rPr>
              <a:t>Our Experience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9274" y="1295400"/>
            <a:ext cx="8042275" cy="4800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latin typeface="Rockwell" panose="02060603020205020403" pitchFamily="18" charset="0"/>
              </a:rPr>
              <a:t>A QMS involves more that</a:t>
            </a:r>
            <a:r>
              <a:rPr lang="en-US" altLang="en-US" sz="3600" dirty="0" smtClean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altLang="en-US" sz="3600" dirty="0" smtClean="0">
                <a:solidFill>
                  <a:srgbClr val="C00000"/>
                </a:solidFill>
                <a:latin typeface="Rockwell" panose="02060603020205020403" pitchFamily="18" charset="0"/>
              </a:rPr>
              <a:t>HARD</a:t>
            </a:r>
            <a:r>
              <a:rPr lang="en-US" altLang="en-US" sz="3600" dirty="0" smtClean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altLang="en-US" sz="3600" dirty="0" smtClean="0">
                <a:latin typeface="Rockwell" panose="02060603020205020403" pitchFamily="18" charset="0"/>
              </a:rPr>
              <a:t>measures of quality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solidFill>
                  <a:srgbClr val="00B050"/>
                </a:solidFill>
                <a:latin typeface="Rockwell" panose="02060603020205020403" pitchFamily="18" charset="0"/>
              </a:rPr>
              <a:t>SOFT</a:t>
            </a:r>
            <a:r>
              <a:rPr lang="en-US" altLang="en-US" sz="3600" dirty="0" smtClean="0">
                <a:latin typeface="Rockwell" panose="02060603020205020403" pitchFamily="18" charset="0"/>
              </a:rPr>
              <a:t> Measures</a:t>
            </a:r>
          </a:p>
          <a:p>
            <a:pPr lvl="2" algn="l"/>
            <a:r>
              <a:rPr lang="en-US" altLang="en-US" sz="3200" dirty="0" smtClean="0">
                <a:latin typeface="Rockwell" panose="02060603020205020403" pitchFamily="18" charset="0"/>
              </a:rPr>
              <a:t>- Teamwork</a:t>
            </a:r>
          </a:p>
          <a:p>
            <a:pPr lvl="2" algn="l"/>
            <a:r>
              <a:rPr lang="en-US" altLang="en-US" sz="3200" dirty="0" smtClean="0">
                <a:latin typeface="Rockwell" panose="02060603020205020403" pitchFamily="18" charset="0"/>
              </a:rPr>
              <a:t>- Empowerment</a:t>
            </a:r>
          </a:p>
          <a:p>
            <a:pPr lvl="2" algn="l"/>
            <a:r>
              <a:rPr lang="en-US" altLang="en-US" sz="3200" dirty="0" smtClean="0">
                <a:latin typeface="Rockwell" panose="02060603020205020403" pitchFamily="18" charset="0"/>
              </a:rPr>
              <a:t>- Management Approach</a:t>
            </a:r>
          </a:p>
          <a:p>
            <a:pPr lvl="2" algn="l"/>
            <a:r>
              <a:rPr lang="en-US" altLang="en-US" sz="3200" dirty="0" smtClean="0">
                <a:latin typeface="Rockwell" panose="02060603020205020403" pitchFamily="18" charset="0"/>
              </a:rPr>
              <a:t>- Working environment</a:t>
            </a:r>
          </a:p>
          <a:p>
            <a:pPr lvl="2" algn="l"/>
            <a:r>
              <a:rPr lang="en-US" altLang="en-US" sz="3200" dirty="0" smtClean="0">
                <a:latin typeface="Rockwell" panose="02060603020205020403" pitchFamily="18" charset="0"/>
              </a:rPr>
              <a:t>- Mindset</a:t>
            </a:r>
          </a:p>
        </p:txBody>
      </p:sp>
    </p:spTree>
    <p:extLst>
      <p:ext uri="{BB962C8B-B14F-4D97-AF65-F5344CB8AC3E}">
        <p14:creationId xmlns:p14="http://schemas.microsoft.com/office/powerpoint/2010/main" val="20630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0" y="76200"/>
            <a:ext cx="521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Our Experience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807807"/>
            <a:ext cx="8042275" cy="4857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 smtClean="0">
                <a:solidFill>
                  <a:srgbClr val="00B050"/>
                </a:solidFill>
                <a:latin typeface="Bernard MT Condensed" panose="02050806060905020404" pitchFamily="18" charset="0"/>
              </a:rPr>
              <a:t>Lessons Learnt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524000"/>
            <a:ext cx="8610600" cy="41687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News Gothic MT"/>
              <a:buAutoNum type="arabicPeriod"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in Management Philosophy</a:t>
            </a:r>
          </a:p>
          <a:p>
            <a:pPr marL="457200" indent="-457200" algn="l">
              <a:buFont typeface="News Gothic MT"/>
              <a:buAutoNum type="arabicPeriod"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of Continuous Improvement</a:t>
            </a:r>
          </a:p>
          <a:p>
            <a:pPr marL="457200" indent="-457200" algn="l">
              <a:buFont typeface="News Gothic MT"/>
              <a:buAutoNum type="arabicPeriod"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is Key</a:t>
            </a:r>
          </a:p>
          <a:p>
            <a:pPr marL="457200" indent="-457200" algn="l">
              <a:buFont typeface="News Gothic MT"/>
              <a:buAutoNum type="arabicPeriod"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Communications</a:t>
            </a:r>
          </a:p>
          <a:p>
            <a:pPr marL="457200" indent="-457200" algn="l">
              <a:buFont typeface="News Gothic MT"/>
              <a:buAutoNum type="arabicPeriod"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Recognition of Achievements / Motivation</a:t>
            </a:r>
          </a:p>
          <a:p>
            <a:pPr marL="457200" indent="-457200" algn="l">
              <a:buFont typeface="News Gothic MT"/>
              <a:buAutoNum type="arabicPeriod"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in Improved Productivity</a:t>
            </a:r>
          </a:p>
        </p:txBody>
      </p:sp>
    </p:spTree>
    <p:extLst>
      <p:ext uri="{BB962C8B-B14F-4D97-AF65-F5344CB8AC3E}">
        <p14:creationId xmlns:p14="http://schemas.microsoft.com/office/powerpoint/2010/main" val="167903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0" y="76200"/>
            <a:ext cx="521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Our Experience</a:t>
            </a:r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t="4623" r="3395" b="5973"/>
          <a:stretch/>
        </p:blipFill>
        <p:spPr>
          <a:xfrm>
            <a:off x="2438400" y="914400"/>
            <a:ext cx="4019550" cy="506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0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9426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 need more information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…. Where 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should I contact?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762000"/>
            <a:ext cx="792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Certification Bodies</a:t>
            </a:r>
          </a:p>
          <a:p>
            <a:pPr marL="342900" indent="-342900">
              <a:buAutoNum type="arabicPeriod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Local QMS Coordinator</a:t>
            </a:r>
          </a:p>
          <a:p>
            <a:pPr marL="342900" indent="-342900">
              <a:buAutoNum type="arabicPeriod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Search through Internet and Media</a:t>
            </a:r>
          </a:p>
          <a:p>
            <a:pPr marL="342900" indent="-342900">
              <a:buAutoNum type="arabicPeriod"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Training Providing Agencies (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Omnex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TUV SUD, etc.</a:t>
            </a:r>
          </a:p>
        </p:txBody>
      </p:sp>
    </p:spTree>
    <p:extLst>
      <p:ext uri="{BB962C8B-B14F-4D97-AF65-F5344CB8AC3E}">
        <p14:creationId xmlns:p14="http://schemas.microsoft.com/office/powerpoint/2010/main" val="18796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0200"/>
            <a:ext cx="36576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6858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Any Questions?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67" y="2438401"/>
            <a:ext cx="3110333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3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0" y="3821327"/>
            <a:ext cx="3048000" cy="1828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Quality Control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981200" y="2503273"/>
            <a:ext cx="5029200" cy="31468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Quality Assurance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95400" y="1154327"/>
            <a:ext cx="6400800" cy="449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Quality System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71" y="83457"/>
            <a:ext cx="4931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you understand by QMS?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65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348" y="3124200"/>
            <a:ext cx="4674053" cy="309822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84093"/>
            <a:ext cx="597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Quality Management Principles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" y="533401"/>
            <a:ext cx="6705600" cy="3048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News Gothic MT"/>
              <a:buAutoNum type="arabicPeriod"/>
            </a:pPr>
            <a:r>
              <a:rPr lang="en-US" altLang="en-US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Customer Focus</a:t>
            </a:r>
          </a:p>
          <a:p>
            <a:pPr marL="457200" indent="-457200" algn="l">
              <a:buFont typeface="News Gothic MT"/>
              <a:buAutoNum type="arabicPeriod"/>
            </a:pPr>
            <a:r>
              <a:rPr lang="en-US" altLang="en-US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Leadership</a:t>
            </a:r>
          </a:p>
          <a:p>
            <a:pPr marL="457200" indent="-457200" algn="l">
              <a:buFont typeface="News Gothic MT"/>
              <a:buAutoNum type="arabicPeriod"/>
            </a:pPr>
            <a:r>
              <a:rPr lang="en-US" altLang="en-US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People Involvement</a:t>
            </a:r>
          </a:p>
          <a:p>
            <a:pPr marL="457200" indent="-457200" algn="l">
              <a:buFont typeface="News Gothic MT"/>
              <a:buAutoNum type="arabicPeriod"/>
            </a:pPr>
            <a:r>
              <a:rPr lang="en-US" altLang="en-US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Process Approach</a:t>
            </a:r>
          </a:p>
          <a:p>
            <a:pPr marL="457200" indent="-457200" algn="l">
              <a:buFont typeface="News Gothic MT"/>
              <a:buAutoNum type="arabicPeriod"/>
            </a:pPr>
            <a:r>
              <a:rPr lang="en-US" altLang="en-US" sz="2000" b="1" strike="sngStrike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Systems Approach</a:t>
            </a:r>
          </a:p>
          <a:p>
            <a:pPr marL="457200" indent="-457200" algn="l">
              <a:buFont typeface="News Gothic MT"/>
              <a:buAutoNum type="arabicPeriod"/>
            </a:pPr>
            <a:r>
              <a:rPr lang="en-US" altLang="en-US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Continual improvement</a:t>
            </a:r>
          </a:p>
          <a:p>
            <a:pPr marL="457200" indent="-457200" algn="l">
              <a:buFont typeface="News Gothic MT"/>
              <a:buAutoNum type="arabicPeriod"/>
            </a:pPr>
            <a:r>
              <a:rPr lang="en-US" altLang="en-US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Factual Approach to Decision Making</a:t>
            </a:r>
          </a:p>
          <a:p>
            <a:pPr marL="457200" indent="-457200" algn="l">
              <a:buFont typeface="News Gothic MT"/>
              <a:buAutoNum type="arabicPeriod"/>
            </a:pPr>
            <a:r>
              <a:rPr lang="en-US" altLang="en-US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Mutually Beneficial Supplier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31369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71" y="83457"/>
            <a:ext cx="4931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you understand by QMS?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0" y="609600"/>
            <a:ext cx="8153400" cy="5562600"/>
            <a:chOff x="0" y="0"/>
            <a:chExt cx="5143500" cy="320992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209925" y="742950"/>
              <a:ext cx="295275" cy="4286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667125" y="1466850"/>
              <a:ext cx="295275" cy="4286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171950" y="2171700"/>
              <a:ext cx="295275" cy="4286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0" y="0"/>
              <a:ext cx="5143500" cy="3209925"/>
              <a:chOff x="0" y="0"/>
              <a:chExt cx="5143500" cy="3209925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0" y="0"/>
                <a:ext cx="4333875" cy="320992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1457325" y="1047750"/>
                <a:ext cx="14097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952500" y="1790700"/>
                <a:ext cx="2409825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38150" y="2562225"/>
                <a:ext cx="344805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 Box 22"/>
              <p:cNvSpPr txBox="1"/>
              <p:nvPr/>
            </p:nvSpPr>
            <p:spPr>
              <a:xfrm>
                <a:off x="1552575" y="552450"/>
                <a:ext cx="1243330" cy="4191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Policy</a:t>
                </a:r>
                <a:r>
                  <a:rPr lang="en-US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, 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Vision, </a:t>
                </a:r>
                <a:r>
                  <a:rPr lang="en-US" b="1" dirty="0" smtClean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Mission,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QM</a:t>
                </a:r>
                <a:r>
                  <a:rPr lang="en-US" b="1" dirty="0" smtClean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5" name="Text Box 25"/>
              <p:cNvSpPr txBox="1"/>
              <p:nvPr/>
            </p:nvSpPr>
            <p:spPr>
              <a:xfrm>
                <a:off x="1119187" y="1369614"/>
                <a:ext cx="2076450" cy="4191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 smtClean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Procedures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6" name="Text Box 27"/>
              <p:cNvSpPr txBox="1"/>
              <p:nvPr/>
            </p:nvSpPr>
            <p:spPr>
              <a:xfrm>
                <a:off x="619125" y="2022692"/>
                <a:ext cx="3114675" cy="6286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Forms, Formats, Work Instructions, Guidelines, Standards, Specification, Checklists, Standards, Training Material, etc.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7" name="Text Box 28"/>
              <p:cNvSpPr txBox="1"/>
              <p:nvPr/>
            </p:nvSpPr>
            <p:spPr>
              <a:xfrm>
                <a:off x="638175" y="2743200"/>
                <a:ext cx="3114675" cy="4476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All Filled up and Completed Documents Stored in Hard </a:t>
                </a:r>
                <a:r>
                  <a:rPr lang="en-US" sz="1600" b="1" dirty="0" smtClean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/ Soft Format</a:t>
                </a:r>
                <a:r>
                  <a:rPr lang="en-US" sz="1600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, etc.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" name="Text Box 79"/>
              <p:cNvSpPr txBox="1"/>
              <p:nvPr/>
            </p:nvSpPr>
            <p:spPr>
              <a:xfrm>
                <a:off x="2657475" y="457200"/>
                <a:ext cx="1019175" cy="2857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Level 1 (L1) 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9" name="Text Box 80"/>
              <p:cNvSpPr txBox="1"/>
              <p:nvPr/>
            </p:nvSpPr>
            <p:spPr>
              <a:xfrm>
                <a:off x="3124200" y="1171575"/>
                <a:ext cx="1019175" cy="2857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Level 2 (L2) 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" name="Text Box 81"/>
              <p:cNvSpPr txBox="1"/>
              <p:nvPr/>
            </p:nvSpPr>
            <p:spPr>
              <a:xfrm>
                <a:off x="3609975" y="1885950"/>
                <a:ext cx="1019175" cy="2857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Level 3 (L3) 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" name="Text Box 82"/>
              <p:cNvSpPr txBox="1"/>
              <p:nvPr/>
            </p:nvSpPr>
            <p:spPr>
              <a:xfrm>
                <a:off x="4124325" y="2600325"/>
                <a:ext cx="1019175" cy="2857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Level 4 (L4) 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3" name="Text Box 84"/>
              <p:cNvSpPr txBox="1"/>
              <p:nvPr/>
            </p:nvSpPr>
            <p:spPr>
              <a:xfrm>
                <a:off x="2019300" y="228600"/>
                <a:ext cx="363855" cy="2857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L1 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4" name="Text Box 85"/>
              <p:cNvSpPr txBox="1"/>
              <p:nvPr/>
            </p:nvSpPr>
            <p:spPr>
              <a:xfrm>
                <a:off x="2019300" y="1095375"/>
                <a:ext cx="363855" cy="2857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L2 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5" name="Text Box 86"/>
              <p:cNvSpPr txBox="1"/>
              <p:nvPr/>
            </p:nvSpPr>
            <p:spPr>
              <a:xfrm>
                <a:off x="2019300" y="1771650"/>
                <a:ext cx="363855" cy="2857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L3 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Text Box 87"/>
              <p:cNvSpPr txBox="1"/>
              <p:nvPr/>
            </p:nvSpPr>
            <p:spPr>
              <a:xfrm>
                <a:off x="2028825" y="2571750"/>
                <a:ext cx="363855" cy="2857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L4 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55" y="735629"/>
            <a:ext cx="2574610" cy="195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71" y="83457"/>
            <a:ext cx="4931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 of Quality Documentation?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49" y="1680150"/>
            <a:ext cx="906325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1. Quality Policy </a:t>
            </a:r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(Objectives of the Organization)</a:t>
            </a:r>
            <a:endParaRPr lang="en-US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en-US" sz="1600" dirty="0">
              <a:latin typeface="Cambria" pitchFamily="18" charset="0"/>
            </a:endParaRPr>
          </a:p>
          <a:p>
            <a:r>
              <a:rPr lang="en-US" sz="1600" b="1" dirty="0" smtClean="0">
                <a:latin typeface="Cambria" pitchFamily="18" charset="0"/>
              </a:rPr>
              <a:t>2. Vision / Mission </a:t>
            </a:r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(Where we want to see ourselves in future)</a:t>
            </a:r>
            <a:endParaRPr lang="en-US" b="1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en-US" sz="1600" dirty="0">
                <a:latin typeface="Cambria" pitchFamily="18" charset="0"/>
              </a:rPr>
              <a:t>	</a:t>
            </a:r>
          </a:p>
          <a:p>
            <a:r>
              <a:rPr lang="en-US" sz="1600" b="1" dirty="0" smtClean="0">
                <a:latin typeface="Cambria" pitchFamily="18" charset="0"/>
              </a:rPr>
              <a:t>3. Quality Manua</a:t>
            </a:r>
            <a:r>
              <a:rPr lang="en-US" sz="1600" dirty="0" smtClean="0">
                <a:latin typeface="Cambria" pitchFamily="18" charset="0"/>
              </a:rPr>
              <a:t>l </a:t>
            </a:r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(Collection of Principles from Standards)</a:t>
            </a:r>
            <a:endParaRPr lang="en-US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en-US" sz="1600" dirty="0">
              <a:latin typeface="Cambria" pitchFamily="18" charset="0"/>
            </a:endParaRPr>
          </a:p>
          <a:p>
            <a:r>
              <a:rPr lang="en-US" sz="1600" b="1" dirty="0" smtClean="0">
                <a:latin typeface="Cambria" pitchFamily="18" charset="0"/>
              </a:rPr>
              <a:t>4. Quality Procedures </a:t>
            </a:r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(Set of requirements from functions)</a:t>
            </a:r>
          </a:p>
          <a:p>
            <a:r>
              <a:rPr lang="en-US" sz="1600" dirty="0">
                <a:latin typeface="Cambria" pitchFamily="18" charset="0"/>
              </a:rPr>
              <a:t>	</a:t>
            </a:r>
            <a:endParaRPr lang="en-US" sz="1600" dirty="0" smtClean="0">
              <a:latin typeface="Cambria" pitchFamily="18" charset="0"/>
            </a:endParaRPr>
          </a:p>
          <a:p>
            <a:r>
              <a:rPr lang="en-US" sz="1600" b="1" dirty="0" smtClean="0">
                <a:latin typeface="Cambria" pitchFamily="18" charset="0"/>
              </a:rPr>
              <a:t>5. Forms / Formats </a:t>
            </a:r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(Structured form if Information)</a:t>
            </a:r>
            <a:endParaRPr lang="en-US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en-US" sz="1600" b="1" dirty="0">
              <a:latin typeface="Cambria" pitchFamily="18" charset="0"/>
            </a:endParaRPr>
          </a:p>
          <a:p>
            <a:r>
              <a:rPr lang="en-US" sz="1600" b="1" dirty="0" smtClean="0">
                <a:latin typeface="Cambria" pitchFamily="18" charset="0"/>
              </a:rPr>
              <a:t>6. Checklist / Check Sheet </a:t>
            </a:r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(What is the difference?)</a:t>
            </a:r>
          </a:p>
          <a:p>
            <a:endParaRPr lang="en-US" sz="1600" b="1" dirty="0">
              <a:latin typeface="Cambria" pitchFamily="18" charset="0"/>
            </a:endParaRPr>
          </a:p>
          <a:p>
            <a:r>
              <a:rPr lang="en-US" sz="1600" b="1" dirty="0" smtClean="0">
                <a:latin typeface="Cambria" pitchFamily="18" charset="0"/>
              </a:rPr>
              <a:t>7. Standards </a:t>
            </a:r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(What something should be?)</a:t>
            </a:r>
            <a:endParaRPr lang="en-US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en-US" sz="1600" b="1" dirty="0" smtClean="0">
              <a:latin typeface="Cambria" pitchFamily="18" charset="0"/>
            </a:endParaRPr>
          </a:p>
          <a:p>
            <a:r>
              <a:rPr lang="en-US" sz="1600" b="1" dirty="0">
                <a:latin typeface="Cambria" pitchFamily="18" charset="0"/>
              </a:rPr>
              <a:t>8</a:t>
            </a:r>
            <a:r>
              <a:rPr lang="en-US" sz="1600" b="1" dirty="0" smtClean="0">
                <a:latin typeface="Cambria" pitchFamily="18" charset="0"/>
              </a:rPr>
              <a:t>. </a:t>
            </a:r>
            <a:r>
              <a:rPr lang="en-US" sz="1600" b="1" dirty="0">
                <a:latin typeface="Cambria" pitchFamily="18" charset="0"/>
              </a:rPr>
              <a:t>Work </a:t>
            </a:r>
            <a:r>
              <a:rPr lang="en-US" sz="1600" b="1" dirty="0" smtClean="0">
                <a:latin typeface="Cambria" pitchFamily="18" charset="0"/>
              </a:rPr>
              <a:t>Instructions </a:t>
            </a:r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(How to perform specific Task Correctly?)</a:t>
            </a:r>
            <a:endParaRPr lang="en-US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en-US" sz="1600" b="1" dirty="0">
              <a:latin typeface="Cambria" pitchFamily="18" charset="0"/>
            </a:endParaRPr>
          </a:p>
          <a:p>
            <a:r>
              <a:rPr lang="en-US" sz="1600" b="1" dirty="0" smtClean="0">
                <a:latin typeface="Cambria" pitchFamily="18" charset="0"/>
              </a:rPr>
              <a:t>9. Specifications </a:t>
            </a:r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(Statement of precise requirement)</a:t>
            </a:r>
            <a:endParaRPr lang="en-US" sz="16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71" y="11430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What is a difference between “Procedure” and “Work Instruction” ? </a:t>
            </a:r>
            <a:endParaRPr lang="en-US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30" y="674078"/>
            <a:ext cx="7717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Why everyone is approaching to Standard Operating Procedures (SOP)?</a:t>
            </a:r>
            <a:endParaRPr lang="en-US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752" y="2895600"/>
            <a:ext cx="266398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3"/>
          <a:stretch/>
        </p:blipFill>
        <p:spPr>
          <a:xfrm>
            <a:off x="0" y="457200"/>
            <a:ext cx="91440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878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Industries need QMS?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457200"/>
            <a:ext cx="3962400" cy="5739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900" b="1" dirty="0" smtClean="0">
                <a:solidFill>
                  <a:schemeClr val="bg1"/>
                </a:solidFill>
                <a:latin typeface="Cambria" pitchFamily="18" charset="0"/>
              </a:rPr>
              <a:t>QMS affects every aspect of an organization's performance.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900" b="1" dirty="0" smtClean="0">
                <a:solidFill>
                  <a:schemeClr val="bg1"/>
                </a:solidFill>
                <a:latin typeface="Cambria" pitchFamily="18" charset="0"/>
              </a:rPr>
              <a:t>To meet the customer’s requirements</a:t>
            </a:r>
            <a:endParaRPr lang="en-US" sz="1900" b="1" dirty="0">
              <a:solidFill>
                <a:schemeClr val="bg1"/>
              </a:solidFill>
              <a:latin typeface="Cambria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900" b="1" dirty="0" smtClean="0">
                <a:solidFill>
                  <a:schemeClr val="bg1"/>
                </a:solidFill>
                <a:latin typeface="Cambria" pitchFamily="18" charset="0"/>
              </a:rPr>
              <a:t>Counter meeting organization's requirements, which ensure compliance with regulations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900" b="1" dirty="0" smtClean="0">
                <a:solidFill>
                  <a:schemeClr val="bg1"/>
                </a:solidFill>
                <a:latin typeface="Cambria" pitchFamily="18" charset="0"/>
              </a:rPr>
              <a:t>To utilize cost and resources efficiently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900" b="1" dirty="0" smtClean="0">
                <a:solidFill>
                  <a:schemeClr val="bg1"/>
                </a:solidFill>
                <a:latin typeface="Cambria" pitchFamily="18" charset="0"/>
              </a:rPr>
              <a:t>Creating room for expansion, growth and profit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900" b="1" dirty="0" smtClean="0">
                <a:solidFill>
                  <a:schemeClr val="bg1"/>
                </a:solidFill>
                <a:latin typeface="Cambria" pitchFamily="18" charset="0"/>
              </a:rPr>
              <a:t>Increasing Brand Value and Reputation of the Organization</a:t>
            </a:r>
            <a:endParaRPr lang="en-US" sz="19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8520</TotalTime>
  <Words>1709</Words>
  <Application>Microsoft Office PowerPoint</Application>
  <PresentationFormat>On-screen Show (4:3)</PresentationFormat>
  <Paragraphs>483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Bernard MT Condensed</vt:lpstr>
      <vt:lpstr>Calibri</vt:lpstr>
      <vt:lpstr>Cambria</vt:lpstr>
      <vt:lpstr>News Gothic MT</vt:lpstr>
      <vt:lpstr>Rockwell</vt:lpstr>
      <vt:lpstr>Times New Roman</vt:lpstr>
      <vt:lpstr>Verdana</vt:lpstr>
      <vt:lpstr>Wingdings</vt:lpstr>
      <vt:lpstr>Wingdings 2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Gaurav Sakharkar</dc:creator>
  <cp:lastModifiedBy>Ashish Bhuskat</cp:lastModifiedBy>
  <cp:revision>756</cp:revision>
  <cp:lastPrinted>2017-07-06T11:54:10Z</cp:lastPrinted>
  <dcterms:created xsi:type="dcterms:W3CDTF">2006-08-16T00:00:00Z</dcterms:created>
  <dcterms:modified xsi:type="dcterms:W3CDTF">2018-07-12T11:27:52Z</dcterms:modified>
</cp:coreProperties>
</file>